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9" r:id="rId21"/>
    <p:sldId id="270" r:id="rId22"/>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5.xml"/><Relationship Id="rId21" Type="http://schemas.openxmlformats.org/officeDocument/2006/relationships/slide" Target="slides/slide13.xml"/><Relationship Id="rId22"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Thanks for the time. I'm Chris Fetters, CEO and CTO of Flotration. I brought two things to leave on the table: a scaled model and a working bench-scale unit. In the next 15 minutes I'll introduce CAST, show why it fits your water, and suggest a low-risk way to prove it — a paid pilot on your own stream.</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If today goes well, here's the low-effort path. You send us a couple weeks of water data. We do a short scoping call and hand you a one-page ROI on your numbers. Then we run a paid pilot on your actual stream. Every step is small and gives you data before the next one.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invitation. I didn't just bring slides — I brought a scaled model and a working bench unit. Point me at your hardest water and let's run it. The fastest way to settle any question in this deck is to watch your own stream separate in the unit.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Thank you. The ask is simple: give me one stream and a couple weeks of data, and we'll show you what CAST does on your actual water.</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SPEAKER / LEAVE-BEHIND REFERENCE — not for projection.</a:t>
            </a:r>
          </a:p>
          <a:p/>
          <a:p>
            <a:r>
              <a:t>UNITS &amp; ACRONYMS</a:t>
            </a:r>
          </a:p>
          <a:p>
            <a:r>
              <a:t>• CAST — Capillary Action Separation Technology: Flotration's modular pretreatment train (capillary separation + selective ion exchange + optional GAC + integrated controls).</a:t>
            </a:r>
          </a:p>
          <a:p>
            <a:r>
              <a:t>• PFAS — per- and polyfluoroalkyl substances: regulated 'forever chemicals'.</a:t>
            </a:r>
          </a:p>
          <a:p>
            <a:r>
              <a:t>• TSS — Total Suspended Solids (mg/L): undissolved particulate load.</a:t>
            </a:r>
          </a:p>
          <a:p>
            <a:r>
              <a:t>• NTU — Nephelometric Turbidity Unit: optical cloudiness; lower = clearer.</a:t>
            </a:r>
          </a:p>
          <a:p>
            <a:r>
              <a:t>• COD — Chemical Oxygen Demand (mg/L): proxy for organic load.</a:t>
            </a:r>
          </a:p>
          <a:p>
            <a:r>
              <a:t>• O&amp;G — Oil &amp; Grease (mg/L): hydrocarbon content.</a:t>
            </a:r>
          </a:p>
          <a:p>
            <a:r>
              <a:t>• TDS — Total Dissolved Solids (mg/L): dissolved salts and minerals.</a:t>
            </a:r>
          </a:p>
          <a:p>
            <a:r>
              <a:t>• RO — Reverse Osmosis: membrane that concentrates dissolved salts; 'recovery' = fraction of feed turned into clean permeate.</a:t>
            </a:r>
          </a:p>
          <a:p>
            <a:r>
              <a:t>• IX — Ion Exchange: resin beds; anion resin grabs charged organics, cation resin grabs metals.</a:t>
            </a:r>
          </a:p>
          <a:p>
            <a:r>
              <a:t>• GAC — Granular Activated Carbon: adsorption media used as a final organic polish.</a:t>
            </a:r>
          </a:p>
          <a:p>
            <a:r>
              <a:t>• SDI15 — Silt Density Index (15-minute): how badly a feed will foul an RO membrane; below ~3 is good feed.</a:t>
            </a:r>
          </a:p>
          <a:p>
            <a:r>
              <a:t>• NPDES — National Pollutant Discharge Elimination System: federal discharge permit program.</a:t>
            </a:r>
          </a:p>
          <a:p>
            <a:r>
              <a:t>• PCT — Patent Cooperation Treaty: single international patent-application route.</a:t>
            </a:r>
          </a:p>
          <a:p/>
          <a:p>
            <a:r>
              <a:t>ABOUT FLOTRATION</a:t>
            </a:r>
          </a:p>
          <a:p>
            <a:r>
              <a:t>Flotration Technologies is an early-stage water-treatment company. CAST is its modular pretreatment unit, delivered as a service and proven on the client's own water in a paid pilot. Independent third-party bench testing extended downstream ion-exchange run length more than eightfold before breakthrough; U.S. non-provisional and PCT patent applications were filed February 19, 2026; paid pilots are underway across municipal and industrial settings.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platform, four markets. The point is that CAST is the same pretreatment step whether the client is a municipality, a federal or defense site, an oil &amp; gas operator, or an industrial plant — the train is matched to the water, not the market.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Why now. PFAS limits are in force and reuse economics are improving, so demand is moving toward exactly the pretreatment step CAST provides. The market figures are third-party estimates, used only to size the opportunity — not our numbers.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Lead with the punchline so nothing depends on me finishing. CAST is a pretreatment unit that sits in front of whatever you already run; it comes as a service so there's no big capital ask; and we always prove it on a pilot first.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won't pretend I know your exact water yet — that's what a pilot tells us. But the water CAST is built for has a common signature: PFAS, fine and colloidal suspended solids, oils, organics, and metals that resist conventional treatment. The hard part is usually that this fouling load wrecks downstream equipment and stalls recovery and reuse.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things to hold onto. One, it's pretreatment — it makes your existing plant work better rather than replacing it. Two, it's a unit — modular skids you add as you grow. Three, it's a service — so it lands on the operating budget, not a big capital request. That is a photo of the actual scaled model.</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order matters. We take the fouling stuff out first with capillary separation, at low energy — no high-pressure membranes up front. Then selective resins grab the specific contaminants that matter for your permit. Optional carbon polish at the end. The whole train is instrumented so it runs low-touch.</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slide that matters. Left column is the water challenge, right column is what CAST does about it. The headline is fouling: we pull out the fine and colloidal solids, oils, and organics that wreck membranes and centrifuges — which is exactly what lets you recover and reuse water.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few numbers to anchor the value, all expected ranges we confirm on a pilot. The single most valuable one for you is water recovery: by cleaning the feed, high-recovery RO behind us can take total recovery from the high-70s toward the low-90s. That cuts brine, cuts disposal, and cuts freshwater draw at once.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credibility points. First, the mechanism is independently validated: in third-party bench testing, putting CAST in front of ion exchange ran more than eight times longer before breakthrough and fouled less. That same fouling reduction is what unlocks water recovery for you. Second, this isn't vaporware — patents filed and paid pilots running now.</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commercial model is built to remove risk. It's a service, so no capital line. We always pilot first on your water. And it's modular, so you scale only as the results earn it. You're testing a unit on one stream, not committing to a plant.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56032" cy="685800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731520"/>
            <a:ext cx="10515600" cy="640080"/>
          </a:xfrm>
          <a:prstGeom prst="rect">
            <a:avLst/>
          </a:prstGeom>
          <a:noFill/>
        </p:spPr>
        <p:txBody>
          <a:bodyPr wrap="square" anchor="t" lIns="0" rIns="0" tIns="0" bIns="0">
            <a:spAutoFit/>
          </a:bodyPr>
          <a:lstStyle/>
          <a:p>
            <a:pPr algn="l">
              <a:lnSpc>
                <a:spcPct val="100000"/>
              </a:lnSpc>
              <a:spcBef>
                <a:spcPts val="0"/>
              </a:spcBef>
              <a:spcAft>
                <a:spcPts val="400"/>
              </a:spcAft>
            </a:pPr>
            <a:r>
              <a:rPr sz="3200" b="1">
                <a:solidFill>
                  <a:srgbClr val="FFFFFF"/>
                </a:solidFill>
                <a:latin typeface="Calibri"/>
              </a:rPr>
              <a:t>FLOTRATION </a:t>
            </a:r>
            <a:r>
              <a:rPr sz="3200" b="1">
                <a:solidFill>
                  <a:srgbClr val="6FA8CF"/>
                </a:solidFill>
                <a:latin typeface="Calibri"/>
              </a:rPr>
              <a:t>TECHNOLOGIES</a:t>
            </a:r>
          </a:p>
        </p:txBody>
      </p:sp>
      <p:sp>
        <p:nvSpPr>
          <p:cNvPr id="5" name="Rectangle 4"/>
          <p:cNvSpPr/>
          <p:nvPr/>
        </p:nvSpPr>
        <p:spPr>
          <a:xfrm>
            <a:off x="868680" y="1417320"/>
            <a:ext cx="3840480" cy="2794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22960" y="2331720"/>
            <a:ext cx="10515600" cy="1463040"/>
          </a:xfrm>
          <a:prstGeom prst="rect">
            <a:avLst/>
          </a:prstGeom>
          <a:noFill/>
        </p:spPr>
        <p:txBody>
          <a:bodyPr wrap="square" anchor="t" lIns="0" rIns="0" tIns="0" bIns="0">
            <a:spAutoFit/>
          </a:bodyPr>
          <a:lstStyle/>
          <a:p>
            <a:pPr algn="l">
              <a:lnSpc>
                <a:spcPct val="100000"/>
              </a:lnSpc>
              <a:spcBef>
                <a:spcPts val="0"/>
              </a:spcBef>
              <a:spcAft>
                <a:spcPts val="1000"/>
              </a:spcAft>
            </a:pPr>
            <a:r>
              <a:rPr sz="4600" b="1">
                <a:solidFill>
                  <a:srgbClr val="FFFFFF"/>
                </a:solidFill>
                <a:latin typeface="Calibri"/>
              </a:rPr>
              <a:t>CAST</a:t>
            </a:r>
            <a:r>
              <a:rPr sz="2400" b="0">
                <a:solidFill>
                  <a:srgbClr val="BBD0E4"/>
                </a:solidFill>
                <a:latin typeface="Calibri"/>
              </a:rPr>
              <a:t>  ·  Capillary Action Separation Technology</a:t>
            </a:r>
          </a:p>
          <a:p>
            <a:pPr algn="l">
              <a:lnSpc>
                <a:spcPct val="100000"/>
              </a:lnSpc>
              <a:spcBef>
                <a:spcPts val="0"/>
              </a:spcBef>
              <a:spcAft>
                <a:spcPts val="1000"/>
              </a:spcAft>
            </a:pPr>
            <a:r>
              <a:rPr sz="2200" b="0">
                <a:solidFill>
                  <a:srgbClr val="DCE6F0"/>
                </a:solidFill>
                <a:latin typeface="Calibri"/>
              </a:rPr>
              <a:t>A modular water pretreatment unit</a:t>
            </a:r>
          </a:p>
        </p:txBody>
      </p:sp>
      <p:sp>
        <p:nvSpPr>
          <p:cNvPr id="7" name="TextBox 6"/>
          <p:cNvSpPr txBox="1"/>
          <p:nvPr/>
        </p:nvSpPr>
        <p:spPr>
          <a:xfrm>
            <a:off x="822960" y="4160520"/>
            <a:ext cx="10515600" cy="822960"/>
          </a:xfrm>
          <a:prstGeom prst="rect">
            <a:avLst/>
          </a:prstGeom>
          <a:noFill/>
        </p:spPr>
        <p:txBody>
          <a:bodyPr wrap="square" anchor="t" lIns="0" rIns="0" tIns="0" bIns="0">
            <a:spAutoFit/>
          </a:bodyPr>
          <a:lstStyle/>
          <a:p>
            <a:pPr algn="l">
              <a:lnSpc>
                <a:spcPct val="100000"/>
              </a:lnSpc>
              <a:spcBef>
                <a:spcPts val="0"/>
              </a:spcBef>
              <a:spcAft>
                <a:spcPts val="400"/>
              </a:spcAft>
            </a:pPr>
            <a:r>
              <a:rPr sz="1800" b="0" i="1">
                <a:solidFill>
                  <a:srgbClr val="9FC0DD"/>
                </a:solidFill>
                <a:latin typeface="Calibri"/>
              </a:rPr>
              <a:t>Proven pretreatment that extends the life of every treatment train.</a:t>
            </a:r>
          </a:p>
        </p:txBody>
      </p:sp>
      <p:sp>
        <p:nvSpPr>
          <p:cNvPr id="8" name="Rectangle 7"/>
          <p:cNvSpPr/>
          <p:nvPr/>
        </p:nvSpPr>
        <p:spPr>
          <a:xfrm>
            <a:off x="822960" y="5074920"/>
            <a:ext cx="10515600" cy="15240"/>
          </a:xfrm>
          <a:prstGeom prst="rect">
            <a:avLst/>
          </a:prstGeom>
          <a:solidFill>
            <a:srgbClr val="3A54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22960" y="5257800"/>
            <a:ext cx="10515600" cy="1005840"/>
          </a:xfrm>
          <a:prstGeom prst="rect">
            <a:avLst/>
          </a:prstGeom>
          <a:noFill/>
        </p:spPr>
        <p:txBody>
          <a:bodyPr wrap="square" anchor="t" lIns="0" rIns="0" tIns="0" bIns="0">
            <a:spAutoFit/>
          </a:bodyPr>
          <a:lstStyle/>
          <a:p>
            <a:pPr algn="l">
              <a:lnSpc>
                <a:spcPct val="100000"/>
              </a:lnSpc>
              <a:spcBef>
                <a:spcPts val="0"/>
              </a:spcBef>
              <a:spcAft>
                <a:spcPts val="600"/>
              </a:spcAft>
            </a:pPr>
            <a:r>
              <a:rPr sz="1600" b="1">
                <a:solidFill>
                  <a:srgbClr val="FFFFFF"/>
                </a:solidFill>
                <a:latin typeface="Calibri"/>
              </a:rPr>
              <a:t>An introduction to CAST water pretreatment</a:t>
            </a:r>
            <a:r>
              <a:rPr sz="1600" b="0">
                <a:solidFill>
                  <a:srgbClr val="BBD0E4"/>
                </a:solidFill>
                <a:latin typeface="Calibri"/>
              </a:rPr>
              <a:t/>
            </a:r>
          </a:p>
          <a:p>
            <a:pPr algn="l">
              <a:lnSpc>
                <a:spcPct val="100000"/>
              </a:lnSpc>
              <a:spcBef>
                <a:spcPts val="0"/>
              </a:spcBef>
              <a:spcAft>
                <a:spcPts val="600"/>
              </a:spcAft>
            </a:pPr>
            <a:r>
              <a:rPr sz="1250" b="0">
                <a:solidFill>
                  <a:srgbClr val="AFC4D8"/>
                </a:solidFill>
                <a:latin typeface="Calibri"/>
              </a:rPr>
              <a:t>Chris Fetters, CEO / CTO   ·   chris@flotration.com</a:t>
            </a:r>
          </a:p>
          <a:p>
            <a:pPr algn="l">
              <a:lnSpc>
                <a:spcPct val="100000"/>
              </a:lnSpc>
              <a:spcBef>
                <a:spcPts val="0"/>
              </a:spcBef>
              <a:spcAft>
                <a:spcPts val="600"/>
              </a:spcAft>
            </a:pPr>
            <a:r>
              <a:rPr sz="950" b="0" i="1">
                <a:solidFill>
                  <a:srgbClr val="8AA4BE"/>
                </a:solidFill>
                <a:latin typeface="Calibri"/>
              </a:rPr>
              <a:t>For discussion purposes. Non-confidential overview; not a technical specification or an offer of terms.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NEXT STEPS</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A suggested path from here</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Oval 7"/>
          <p:cNvSpPr/>
          <p:nvPr/>
        </p:nvSpPr>
        <p:spPr>
          <a:xfrm>
            <a:off x="914400" y="1801368"/>
            <a:ext cx="777240" cy="777240"/>
          </a:xfrm>
          <a:prstGeom prst="ellipse">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14400" y="1801368"/>
            <a:ext cx="777240" cy="777240"/>
          </a:xfrm>
          <a:prstGeom prst="rect">
            <a:avLst/>
          </a:prstGeom>
          <a:noFill/>
        </p:spPr>
        <p:txBody>
          <a:bodyPr wrap="square" anchor="ctr" lIns="0" rIns="0" tIns="0" bIns="0">
            <a:spAutoFit/>
          </a:bodyPr>
          <a:lstStyle/>
          <a:p>
            <a:pPr algn="ctr">
              <a:lnSpc>
                <a:spcPct val="100000"/>
              </a:lnSpc>
              <a:spcBef>
                <a:spcPts val="0"/>
              </a:spcBef>
              <a:spcAft>
                <a:spcPts val="400"/>
              </a:spcAft>
            </a:pPr>
            <a:r>
              <a:rPr sz="2400" b="1">
                <a:solidFill>
                  <a:srgbClr val="FFFFFF"/>
                </a:solidFill>
                <a:latin typeface="Calibri"/>
              </a:rPr>
              <a:t>1</a:t>
            </a:r>
          </a:p>
        </p:txBody>
      </p:sp>
      <p:sp>
        <p:nvSpPr>
          <p:cNvPr id="10" name="Rectangle 9"/>
          <p:cNvSpPr/>
          <p:nvPr/>
        </p:nvSpPr>
        <p:spPr>
          <a:xfrm>
            <a:off x="1965960" y="1691640"/>
            <a:ext cx="9281160" cy="1024128"/>
          </a:xfrm>
          <a:prstGeom prst="rect">
            <a:avLst/>
          </a:prstGeom>
          <a:solidFill>
            <a:srgbClr val="F2F5F8"/>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286000" y="1856232"/>
            <a:ext cx="8869680" cy="365760"/>
          </a:xfrm>
          <a:prstGeom prst="rect">
            <a:avLst/>
          </a:prstGeom>
          <a:noFill/>
        </p:spPr>
        <p:txBody>
          <a:bodyPr wrap="square" anchor="t" lIns="0" rIns="0" tIns="0" bIns="0">
            <a:spAutoFit/>
          </a:bodyPr>
          <a:lstStyle/>
          <a:p>
            <a:pPr algn="l">
              <a:lnSpc>
                <a:spcPct val="100000"/>
              </a:lnSpc>
              <a:spcBef>
                <a:spcPts val="0"/>
              </a:spcBef>
              <a:spcAft>
                <a:spcPts val="400"/>
              </a:spcAft>
            </a:pPr>
            <a:r>
              <a:rPr sz="1600" b="1">
                <a:solidFill>
                  <a:srgbClr val="1F3A5F"/>
                </a:solidFill>
                <a:latin typeface="Calibri"/>
              </a:rPr>
              <a:t>Share the water data</a:t>
            </a:r>
          </a:p>
        </p:txBody>
      </p:sp>
      <p:sp>
        <p:nvSpPr>
          <p:cNvPr id="12" name="TextBox 11"/>
          <p:cNvSpPr txBox="1"/>
          <p:nvPr/>
        </p:nvSpPr>
        <p:spPr>
          <a:xfrm>
            <a:off x="2286000" y="2258568"/>
            <a:ext cx="8869680" cy="411480"/>
          </a:xfrm>
          <a:prstGeom prst="rect">
            <a:avLst/>
          </a:prstGeom>
          <a:noFill/>
        </p:spPr>
        <p:txBody>
          <a:bodyPr wrap="square" anchor="t" lIns="0" rIns="0" tIns="0" bIns="0">
            <a:spAutoFit/>
          </a:bodyPr>
          <a:lstStyle/>
          <a:p>
            <a:pPr algn="l">
              <a:lnSpc>
                <a:spcPct val="100000"/>
              </a:lnSpc>
              <a:spcBef>
                <a:spcPts val="0"/>
              </a:spcBef>
              <a:spcAft>
                <a:spcPts val="400"/>
              </a:spcAft>
            </a:pPr>
            <a:r>
              <a:rPr sz="1250" b="0">
                <a:solidFill>
                  <a:srgbClr val="535F6B"/>
                </a:solidFill>
                <a:latin typeface="Calibri"/>
              </a:rPr>
              <a:t>Two to three weeks of characterization on a target stream: flow, TSS, turbidity, COD, oil &amp; grease, and metals.</a:t>
            </a:r>
          </a:p>
        </p:txBody>
      </p:sp>
      <p:sp>
        <p:nvSpPr>
          <p:cNvPr id="13" name="Rectangle 12"/>
          <p:cNvSpPr/>
          <p:nvPr/>
        </p:nvSpPr>
        <p:spPr>
          <a:xfrm>
            <a:off x="1280160" y="2578608"/>
            <a:ext cx="27940" cy="219456"/>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914400" y="2880360"/>
            <a:ext cx="777240" cy="777240"/>
          </a:xfrm>
          <a:prstGeom prst="ellipse">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14400" y="2880360"/>
            <a:ext cx="777240" cy="777240"/>
          </a:xfrm>
          <a:prstGeom prst="rect">
            <a:avLst/>
          </a:prstGeom>
          <a:noFill/>
        </p:spPr>
        <p:txBody>
          <a:bodyPr wrap="square" anchor="ctr" lIns="0" rIns="0" tIns="0" bIns="0">
            <a:spAutoFit/>
          </a:bodyPr>
          <a:lstStyle/>
          <a:p>
            <a:pPr algn="ctr">
              <a:lnSpc>
                <a:spcPct val="100000"/>
              </a:lnSpc>
              <a:spcBef>
                <a:spcPts val="0"/>
              </a:spcBef>
              <a:spcAft>
                <a:spcPts val="400"/>
              </a:spcAft>
            </a:pPr>
            <a:r>
              <a:rPr sz="2400" b="1">
                <a:solidFill>
                  <a:srgbClr val="FFFFFF"/>
                </a:solidFill>
                <a:latin typeface="Calibri"/>
              </a:rPr>
              <a:t>2</a:t>
            </a:r>
          </a:p>
        </p:txBody>
      </p:sp>
      <p:sp>
        <p:nvSpPr>
          <p:cNvPr id="16" name="Rectangle 15"/>
          <p:cNvSpPr/>
          <p:nvPr/>
        </p:nvSpPr>
        <p:spPr>
          <a:xfrm>
            <a:off x="1965960" y="2770632"/>
            <a:ext cx="9281160" cy="1024128"/>
          </a:xfrm>
          <a:prstGeom prst="rect">
            <a:avLst/>
          </a:prstGeom>
          <a:solidFill>
            <a:srgbClr val="FFFFFF"/>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2286000" y="2935224"/>
            <a:ext cx="8869680" cy="365760"/>
          </a:xfrm>
          <a:prstGeom prst="rect">
            <a:avLst/>
          </a:prstGeom>
          <a:noFill/>
        </p:spPr>
        <p:txBody>
          <a:bodyPr wrap="square" anchor="t" lIns="0" rIns="0" tIns="0" bIns="0">
            <a:spAutoFit/>
          </a:bodyPr>
          <a:lstStyle/>
          <a:p>
            <a:pPr algn="l">
              <a:lnSpc>
                <a:spcPct val="100000"/>
              </a:lnSpc>
              <a:spcBef>
                <a:spcPts val="0"/>
              </a:spcBef>
              <a:spcAft>
                <a:spcPts val="400"/>
              </a:spcAft>
            </a:pPr>
            <a:r>
              <a:rPr sz="1600" b="1">
                <a:solidFill>
                  <a:srgbClr val="1F3A5F"/>
                </a:solidFill>
                <a:latin typeface="Calibri"/>
              </a:rPr>
              <a:t>60-minute scoping call</a:t>
            </a:r>
          </a:p>
        </p:txBody>
      </p:sp>
      <p:sp>
        <p:nvSpPr>
          <p:cNvPr id="18" name="TextBox 17"/>
          <p:cNvSpPr txBox="1"/>
          <p:nvPr/>
        </p:nvSpPr>
        <p:spPr>
          <a:xfrm>
            <a:off x="2286000" y="3337560"/>
            <a:ext cx="8869680" cy="411480"/>
          </a:xfrm>
          <a:prstGeom prst="rect">
            <a:avLst/>
          </a:prstGeom>
          <a:noFill/>
        </p:spPr>
        <p:txBody>
          <a:bodyPr wrap="square" anchor="t" lIns="0" rIns="0" tIns="0" bIns="0">
            <a:spAutoFit/>
          </a:bodyPr>
          <a:lstStyle/>
          <a:p>
            <a:pPr algn="l">
              <a:lnSpc>
                <a:spcPct val="100000"/>
              </a:lnSpc>
              <a:spcBef>
                <a:spcPts val="0"/>
              </a:spcBef>
              <a:spcAft>
                <a:spcPts val="400"/>
              </a:spcAft>
            </a:pPr>
            <a:r>
              <a:rPr sz="1250" b="0">
                <a:solidFill>
                  <a:srgbClr val="535F6B"/>
                </a:solidFill>
                <a:latin typeface="Calibri"/>
              </a:rPr>
              <a:t>Define pilot goals, tie-in points, and the sampling plan on your target stream.</a:t>
            </a:r>
          </a:p>
        </p:txBody>
      </p:sp>
      <p:sp>
        <p:nvSpPr>
          <p:cNvPr id="19" name="Rectangle 18"/>
          <p:cNvSpPr/>
          <p:nvPr/>
        </p:nvSpPr>
        <p:spPr>
          <a:xfrm>
            <a:off x="1280160" y="3657600"/>
            <a:ext cx="27940" cy="219456"/>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Oval 19"/>
          <p:cNvSpPr/>
          <p:nvPr/>
        </p:nvSpPr>
        <p:spPr>
          <a:xfrm>
            <a:off x="914400" y="3959352"/>
            <a:ext cx="777240" cy="777240"/>
          </a:xfrm>
          <a:prstGeom prst="ellipse">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14400" y="3959352"/>
            <a:ext cx="777240" cy="777240"/>
          </a:xfrm>
          <a:prstGeom prst="rect">
            <a:avLst/>
          </a:prstGeom>
          <a:noFill/>
        </p:spPr>
        <p:txBody>
          <a:bodyPr wrap="square" anchor="ctr" lIns="0" rIns="0" tIns="0" bIns="0">
            <a:spAutoFit/>
          </a:bodyPr>
          <a:lstStyle/>
          <a:p>
            <a:pPr algn="ctr">
              <a:lnSpc>
                <a:spcPct val="100000"/>
              </a:lnSpc>
              <a:spcBef>
                <a:spcPts val="0"/>
              </a:spcBef>
              <a:spcAft>
                <a:spcPts val="400"/>
              </a:spcAft>
            </a:pPr>
            <a:r>
              <a:rPr sz="2400" b="1">
                <a:solidFill>
                  <a:srgbClr val="FFFFFF"/>
                </a:solidFill>
                <a:latin typeface="Calibri"/>
              </a:rPr>
              <a:t>3</a:t>
            </a:r>
          </a:p>
        </p:txBody>
      </p:sp>
      <p:sp>
        <p:nvSpPr>
          <p:cNvPr id="22" name="Rectangle 21"/>
          <p:cNvSpPr/>
          <p:nvPr/>
        </p:nvSpPr>
        <p:spPr>
          <a:xfrm>
            <a:off x="1965960" y="3849624"/>
            <a:ext cx="9281160" cy="1024128"/>
          </a:xfrm>
          <a:prstGeom prst="rect">
            <a:avLst/>
          </a:prstGeom>
          <a:solidFill>
            <a:srgbClr val="F2F5F8"/>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2286000" y="4014216"/>
            <a:ext cx="8869680" cy="365760"/>
          </a:xfrm>
          <a:prstGeom prst="rect">
            <a:avLst/>
          </a:prstGeom>
          <a:noFill/>
        </p:spPr>
        <p:txBody>
          <a:bodyPr wrap="square" anchor="t" lIns="0" rIns="0" tIns="0" bIns="0">
            <a:spAutoFit/>
          </a:bodyPr>
          <a:lstStyle/>
          <a:p>
            <a:pPr algn="l">
              <a:lnSpc>
                <a:spcPct val="100000"/>
              </a:lnSpc>
              <a:spcBef>
                <a:spcPts val="0"/>
              </a:spcBef>
              <a:spcAft>
                <a:spcPts val="400"/>
              </a:spcAft>
            </a:pPr>
            <a:r>
              <a:rPr sz="1600" b="1">
                <a:solidFill>
                  <a:srgbClr val="1F3A5F"/>
                </a:solidFill>
                <a:latin typeface="Calibri"/>
              </a:rPr>
              <a:t>One-page ROI</a:t>
            </a:r>
          </a:p>
        </p:txBody>
      </p:sp>
      <p:sp>
        <p:nvSpPr>
          <p:cNvPr id="24" name="TextBox 23"/>
          <p:cNvSpPr txBox="1"/>
          <p:nvPr/>
        </p:nvSpPr>
        <p:spPr>
          <a:xfrm>
            <a:off x="2286000" y="4416552"/>
            <a:ext cx="8869680" cy="411480"/>
          </a:xfrm>
          <a:prstGeom prst="rect">
            <a:avLst/>
          </a:prstGeom>
          <a:noFill/>
        </p:spPr>
        <p:txBody>
          <a:bodyPr wrap="square" anchor="t" lIns="0" rIns="0" tIns="0" bIns="0">
            <a:spAutoFit/>
          </a:bodyPr>
          <a:lstStyle/>
          <a:p>
            <a:pPr algn="l">
              <a:lnSpc>
                <a:spcPct val="100000"/>
              </a:lnSpc>
              <a:spcBef>
                <a:spcPts val="0"/>
              </a:spcBef>
              <a:spcAft>
                <a:spcPts val="400"/>
              </a:spcAft>
            </a:pPr>
            <a:r>
              <a:rPr sz="1250" b="0">
                <a:solidFill>
                  <a:srgbClr val="535F6B"/>
                </a:solidFill>
                <a:latin typeface="Calibri"/>
              </a:rPr>
              <a:t>Built from your current disposal, discharge, and chemical costs.</a:t>
            </a:r>
          </a:p>
        </p:txBody>
      </p:sp>
      <p:sp>
        <p:nvSpPr>
          <p:cNvPr id="25" name="Rectangle 24"/>
          <p:cNvSpPr/>
          <p:nvPr/>
        </p:nvSpPr>
        <p:spPr>
          <a:xfrm>
            <a:off x="1280160" y="4736592"/>
            <a:ext cx="27940" cy="219456"/>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Oval 25"/>
          <p:cNvSpPr/>
          <p:nvPr/>
        </p:nvSpPr>
        <p:spPr>
          <a:xfrm>
            <a:off x="914400" y="5038344"/>
            <a:ext cx="777240" cy="777240"/>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914400" y="5038344"/>
            <a:ext cx="777240" cy="777240"/>
          </a:xfrm>
          <a:prstGeom prst="rect">
            <a:avLst/>
          </a:prstGeom>
          <a:noFill/>
        </p:spPr>
        <p:txBody>
          <a:bodyPr wrap="square" anchor="ctr" lIns="0" rIns="0" tIns="0" bIns="0">
            <a:spAutoFit/>
          </a:bodyPr>
          <a:lstStyle/>
          <a:p>
            <a:pPr algn="ctr">
              <a:lnSpc>
                <a:spcPct val="100000"/>
              </a:lnSpc>
              <a:spcBef>
                <a:spcPts val="0"/>
              </a:spcBef>
              <a:spcAft>
                <a:spcPts val="400"/>
              </a:spcAft>
            </a:pPr>
            <a:r>
              <a:rPr sz="2400" b="1">
                <a:solidFill>
                  <a:srgbClr val="FFFFFF"/>
                </a:solidFill>
                <a:latin typeface="Calibri"/>
              </a:rPr>
              <a:t>4</a:t>
            </a:r>
          </a:p>
        </p:txBody>
      </p:sp>
      <p:sp>
        <p:nvSpPr>
          <p:cNvPr id="28" name="Rectangle 27"/>
          <p:cNvSpPr/>
          <p:nvPr/>
        </p:nvSpPr>
        <p:spPr>
          <a:xfrm>
            <a:off x="1965960" y="4928616"/>
            <a:ext cx="9281160" cy="1024128"/>
          </a:xfrm>
          <a:prstGeom prst="rect">
            <a:avLst/>
          </a:prstGeom>
          <a:solidFill>
            <a:srgbClr val="FFFFFF"/>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2286000" y="5093208"/>
            <a:ext cx="8869680" cy="365760"/>
          </a:xfrm>
          <a:prstGeom prst="rect">
            <a:avLst/>
          </a:prstGeom>
          <a:noFill/>
        </p:spPr>
        <p:txBody>
          <a:bodyPr wrap="square" anchor="t" lIns="0" rIns="0" tIns="0" bIns="0">
            <a:spAutoFit/>
          </a:bodyPr>
          <a:lstStyle/>
          <a:p>
            <a:pPr algn="l">
              <a:lnSpc>
                <a:spcPct val="100000"/>
              </a:lnSpc>
              <a:spcBef>
                <a:spcPts val="0"/>
              </a:spcBef>
              <a:spcAft>
                <a:spcPts val="400"/>
              </a:spcAft>
            </a:pPr>
            <a:r>
              <a:rPr sz="1600" b="1">
                <a:solidFill>
                  <a:srgbClr val="1F3A5F"/>
                </a:solidFill>
                <a:latin typeface="Calibri"/>
              </a:rPr>
              <a:t>Paid on-site pilot</a:t>
            </a:r>
          </a:p>
        </p:txBody>
      </p:sp>
      <p:sp>
        <p:nvSpPr>
          <p:cNvPr id="30" name="TextBox 29"/>
          <p:cNvSpPr txBox="1"/>
          <p:nvPr/>
        </p:nvSpPr>
        <p:spPr>
          <a:xfrm>
            <a:off x="2286000" y="5495544"/>
            <a:ext cx="8869680" cy="411480"/>
          </a:xfrm>
          <a:prstGeom prst="rect">
            <a:avLst/>
          </a:prstGeom>
          <a:noFill/>
        </p:spPr>
        <p:txBody>
          <a:bodyPr wrap="square" anchor="t" lIns="0" rIns="0" tIns="0" bIns="0">
            <a:spAutoFit/>
          </a:bodyPr>
          <a:lstStyle/>
          <a:p>
            <a:pPr algn="l">
              <a:lnSpc>
                <a:spcPct val="100000"/>
              </a:lnSpc>
              <a:spcBef>
                <a:spcPts val="0"/>
              </a:spcBef>
              <a:spcAft>
                <a:spcPts val="400"/>
              </a:spcAft>
            </a:pPr>
            <a:r>
              <a:rPr sz="1250" b="0">
                <a:solidFill>
                  <a:srgbClr val="535F6B"/>
                </a:solidFill>
                <a:latin typeface="Calibri"/>
              </a:rPr>
              <a:t>Run CAST on the real stream; document removal, breakthrough, and recovery curves.</a:t>
            </a:r>
          </a:p>
        </p:txBody>
      </p:sp>
      <p:sp>
        <p:nvSpPr>
          <p:cNvPr id="31" name="Rectangle 30"/>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33" name="TextBox 32"/>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SEE IT RUN</a:t>
            </a:r>
          </a:p>
        </p:txBody>
      </p:sp>
      <p:sp>
        <p:nvSpPr>
          <p:cNvPr id="6" name="TextBox 5"/>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On the table today</a:t>
            </a:r>
          </a:p>
        </p:txBody>
      </p:sp>
      <p:sp>
        <p:nvSpPr>
          <p:cNvPr id="7" name="Rectangle 6"/>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9" name="Rectangle 8"/>
          <p:cNvSpPr/>
          <p:nvPr/>
        </p:nvSpPr>
        <p:spPr>
          <a:xfrm>
            <a:off x="731520" y="1554480"/>
            <a:ext cx="4937760" cy="4434840"/>
          </a:xfrm>
          <a:prstGeom prst="rect">
            <a:avLst/>
          </a:prstGeom>
          <a:solidFill>
            <a:srgbClr val="F2F5F8"/>
          </a:solidFill>
          <a:ln w="1270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CAST working bench-scale unit" descr="CAST working bench-scale unit"/>
          <p:cNvPicPr>
            <a:picLocks noChangeAspect="1"/>
          </p:cNvPicPr>
          <p:nvPr/>
        </p:nvPicPr>
        <p:blipFill>
          <a:blip r:embed="rId4"/>
          <a:stretch>
            <a:fillRect/>
          </a:stretch>
        </p:blipFill>
        <p:spPr>
          <a:xfrm>
            <a:off x="1521619" y="2514600"/>
            <a:ext cx="3357562" cy="2518172"/>
          </a:xfrm>
          <a:prstGeom prst="rect">
            <a:avLst/>
          </a:prstGeom>
        </p:spPr>
      </p:pic>
      <p:sp>
        <p:nvSpPr>
          <p:cNvPr id="11" name="TextBox 10"/>
          <p:cNvSpPr txBox="1"/>
          <p:nvPr/>
        </p:nvSpPr>
        <p:spPr>
          <a:xfrm>
            <a:off x="822960" y="1737360"/>
            <a:ext cx="4754880" cy="457200"/>
          </a:xfrm>
          <a:prstGeom prst="rect">
            <a:avLst/>
          </a:prstGeom>
          <a:noFill/>
        </p:spPr>
        <p:txBody>
          <a:bodyPr wrap="square" anchor="t" lIns="0" rIns="0" tIns="0" bIns="0">
            <a:spAutoFit/>
          </a:bodyPr>
          <a:lstStyle/>
          <a:p>
            <a:pPr algn="l">
              <a:lnSpc>
                <a:spcPct val="100000"/>
              </a:lnSpc>
              <a:spcBef>
                <a:spcPts val="0"/>
              </a:spcBef>
              <a:spcAft>
                <a:spcPts val="400"/>
              </a:spcAft>
            </a:pPr>
            <a:r>
              <a:rPr sz="1500" b="1">
                <a:solidFill>
                  <a:srgbClr val="1F3A5F"/>
                </a:solidFill>
                <a:latin typeface="Calibri"/>
              </a:rPr>
              <a:t>The unit, in your hands</a:t>
            </a:r>
          </a:p>
        </p:txBody>
      </p:sp>
      <p:sp>
        <p:nvSpPr>
          <p:cNvPr id="12" name="Rectangle 11"/>
          <p:cNvSpPr/>
          <p:nvPr/>
        </p:nvSpPr>
        <p:spPr>
          <a:xfrm>
            <a:off x="6035040" y="1554480"/>
            <a:ext cx="5394960" cy="1874519"/>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035040" y="1554480"/>
            <a:ext cx="109728" cy="1874519"/>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00800" y="1828800"/>
            <a:ext cx="4754880" cy="457200"/>
          </a:xfrm>
          <a:prstGeom prst="rect">
            <a:avLst/>
          </a:prstGeom>
          <a:noFill/>
        </p:spPr>
        <p:txBody>
          <a:bodyPr wrap="square" anchor="t" lIns="0" rIns="0" tIns="0" bIns="0">
            <a:spAutoFit/>
          </a:bodyPr>
          <a:lstStyle/>
          <a:p>
            <a:pPr algn="l">
              <a:lnSpc>
                <a:spcPct val="100000"/>
              </a:lnSpc>
              <a:spcBef>
                <a:spcPts val="0"/>
              </a:spcBef>
              <a:spcAft>
                <a:spcPts val="400"/>
              </a:spcAft>
            </a:pPr>
            <a:r>
              <a:rPr sz="1800" b="1">
                <a:solidFill>
                  <a:srgbClr val="1F3A5F"/>
                </a:solidFill>
                <a:latin typeface="Calibri"/>
              </a:rPr>
              <a:t>A scaled model</a:t>
            </a:r>
          </a:p>
        </p:txBody>
      </p:sp>
      <p:sp>
        <p:nvSpPr>
          <p:cNvPr id="15" name="TextBox 14"/>
          <p:cNvSpPr txBox="1"/>
          <p:nvPr/>
        </p:nvSpPr>
        <p:spPr>
          <a:xfrm>
            <a:off x="6400800" y="2423160"/>
            <a:ext cx="4754880" cy="914400"/>
          </a:xfrm>
          <a:prstGeom prst="rect">
            <a:avLst/>
          </a:prstGeom>
          <a:noFill/>
        </p:spPr>
        <p:txBody>
          <a:bodyPr wrap="square" anchor="t" lIns="0" rIns="0" tIns="0" bIns="0">
            <a:spAutoFit/>
          </a:bodyPr>
          <a:lstStyle/>
          <a:p>
            <a:pPr algn="l">
              <a:lnSpc>
                <a:spcPct val="110000"/>
              </a:lnSpc>
              <a:spcBef>
                <a:spcPts val="0"/>
              </a:spcBef>
              <a:spcAft>
                <a:spcPts val="400"/>
              </a:spcAft>
            </a:pPr>
            <a:r>
              <a:rPr sz="1350" b="0">
                <a:solidFill>
                  <a:srgbClr val="535F6B"/>
                </a:solidFill>
                <a:latin typeface="Calibri"/>
              </a:rPr>
              <a:t>See the CAST architecture and flow path in the hand — vessel geometry, the treatment train, and how the skid fits together.</a:t>
            </a:r>
          </a:p>
        </p:txBody>
      </p:sp>
      <p:sp>
        <p:nvSpPr>
          <p:cNvPr id="16" name="Rectangle 15"/>
          <p:cNvSpPr/>
          <p:nvPr/>
        </p:nvSpPr>
        <p:spPr>
          <a:xfrm>
            <a:off x="6035040" y="3611879"/>
            <a:ext cx="5394960" cy="1874519"/>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6035040" y="3611879"/>
            <a:ext cx="109728" cy="1874519"/>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00800" y="3886199"/>
            <a:ext cx="4754880" cy="457200"/>
          </a:xfrm>
          <a:prstGeom prst="rect">
            <a:avLst/>
          </a:prstGeom>
          <a:noFill/>
        </p:spPr>
        <p:txBody>
          <a:bodyPr wrap="square" anchor="t" lIns="0" rIns="0" tIns="0" bIns="0">
            <a:spAutoFit/>
          </a:bodyPr>
          <a:lstStyle/>
          <a:p>
            <a:pPr algn="l">
              <a:lnSpc>
                <a:spcPct val="100000"/>
              </a:lnSpc>
              <a:spcBef>
                <a:spcPts val="0"/>
              </a:spcBef>
              <a:spcAft>
                <a:spcPts val="400"/>
              </a:spcAft>
            </a:pPr>
            <a:r>
              <a:rPr sz="1800" b="1">
                <a:solidFill>
                  <a:srgbClr val="1F3A5F"/>
                </a:solidFill>
                <a:latin typeface="Calibri"/>
              </a:rPr>
              <a:t>A working bench-scale unit</a:t>
            </a:r>
          </a:p>
        </p:txBody>
      </p:sp>
      <p:sp>
        <p:nvSpPr>
          <p:cNvPr id="19" name="TextBox 18"/>
          <p:cNvSpPr txBox="1"/>
          <p:nvPr/>
        </p:nvSpPr>
        <p:spPr>
          <a:xfrm>
            <a:off x="6400800" y="4480559"/>
            <a:ext cx="4754880" cy="914400"/>
          </a:xfrm>
          <a:prstGeom prst="rect">
            <a:avLst/>
          </a:prstGeom>
          <a:noFill/>
        </p:spPr>
        <p:txBody>
          <a:bodyPr wrap="square" anchor="t" lIns="0" rIns="0" tIns="0" bIns="0">
            <a:spAutoFit/>
          </a:bodyPr>
          <a:lstStyle/>
          <a:p>
            <a:pPr algn="l">
              <a:lnSpc>
                <a:spcPct val="110000"/>
              </a:lnSpc>
              <a:spcBef>
                <a:spcPts val="0"/>
              </a:spcBef>
              <a:spcAft>
                <a:spcPts val="400"/>
              </a:spcAft>
            </a:pPr>
            <a:r>
              <a:rPr sz="1350" b="0">
                <a:solidFill>
                  <a:srgbClr val="535F6B"/>
                </a:solidFill>
                <a:latin typeface="Calibri"/>
              </a:rPr>
              <a:t>Run your toughest stream through it and watch the separation happen in real time.</a:t>
            </a:r>
          </a:p>
        </p:txBody>
      </p:sp>
      <p:sp>
        <p:nvSpPr>
          <p:cNvPr id="20" name="Rectangle 19"/>
          <p:cNvSpPr/>
          <p:nvPr/>
        </p:nvSpPr>
        <p:spPr>
          <a:xfrm>
            <a:off x="6035040" y="5623560"/>
            <a:ext cx="5394960" cy="36576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035040" y="5623560"/>
            <a:ext cx="5394960" cy="365760"/>
          </a:xfrm>
          <a:prstGeom prst="rect">
            <a:avLst/>
          </a:prstGeom>
          <a:noFill/>
        </p:spPr>
        <p:txBody>
          <a:bodyPr wrap="square" anchor="t" lIns="0" rIns="0" tIns="0" bIns="0">
            <a:spAutoFit/>
          </a:bodyPr>
          <a:lstStyle/>
          <a:p>
            <a:pPr algn="l">
              <a:lnSpc>
                <a:spcPct val="100000"/>
              </a:lnSpc>
              <a:spcBef>
                <a:spcPts val="0"/>
              </a:spcBef>
              <a:spcAft>
                <a:spcPts val="400"/>
              </a:spcAft>
            </a:pPr>
            <a:r>
              <a:rPr sz="1300" b="1">
                <a:solidFill>
                  <a:srgbClr val="2C7FB8"/>
                </a:solidFill>
                <a:latin typeface="Calibri"/>
              </a:rPr>
              <a:t>The best next step is your water in our unit. Pick a stream and let's sample it.</a:t>
            </a:r>
          </a:p>
        </p:txBody>
      </p:sp>
      <p:sp>
        <p:nvSpPr>
          <p:cNvPr id="22" name="Rectangle 21"/>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24" name="TextBox 23"/>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56032" cy="685800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822960"/>
            <a:ext cx="10515600" cy="548640"/>
          </a:xfrm>
          <a:prstGeom prst="rect">
            <a:avLst/>
          </a:prstGeom>
          <a:noFill/>
        </p:spPr>
        <p:txBody>
          <a:bodyPr wrap="square" anchor="t" lIns="0" rIns="0" tIns="0" bIns="0">
            <a:spAutoFit/>
          </a:bodyPr>
          <a:lstStyle/>
          <a:p>
            <a:pPr algn="l">
              <a:lnSpc>
                <a:spcPct val="100000"/>
              </a:lnSpc>
              <a:spcBef>
                <a:spcPts val="0"/>
              </a:spcBef>
              <a:spcAft>
                <a:spcPts val="400"/>
              </a:spcAft>
            </a:pPr>
            <a:r>
              <a:rPr sz="2600" b="1">
                <a:solidFill>
                  <a:srgbClr val="FFFFFF"/>
                </a:solidFill>
                <a:latin typeface="Calibri"/>
              </a:rPr>
              <a:t>FLOTRATION </a:t>
            </a:r>
            <a:r>
              <a:rPr sz="2600" b="1">
                <a:solidFill>
                  <a:srgbClr val="6FA8CF"/>
                </a:solidFill>
                <a:latin typeface="Calibri"/>
              </a:rPr>
              <a:t>TECHNOLOGIES</a:t>
            </a:r>
          </a:p>
        </p:txBody>
      </p:sp>
      <p:sp>
        <p:nvSpPr>
          <p:cNvPr id="5" name="Rectangle 4"/>
          <p:cNvSpPr/>
          <p:nvPr/>
        </p:nvSpPr>
        <p:spPr>
          <a:xfrm>
            <a:off x="868680" y="1371600"/>
            <a:ext cx="3291840" cy="2540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22960" y="2377440"/>
            <a:ext cx="10515600" cy="1097280"/>
          </a:xfrm>
          <a:prstGeom prst="rect">
            <a:avLst/>
          </a:prstGeom>
          <a:noFill/>
        </p:spPr>
        <p:txBody>
          <a:bodyPr wrap="square" anchor="t" lIns="0" rIns="0" tIns="0" bIns="0">
            <a:spAutoFit/>
          </a:bodyPr>
          <a:lstStyle/>
          <a:p>
            <a:pPr algn="l">
              <a:lnSpc>
                <a:spcPct val="100000"/>
              </a:lnSpc>
              <a:spcBef>
                <a:spcPts val="0"/>
              </a:spcBef>
              <a:spcAft>
                <a:spcPts val="400"/>
              </a:spcAft>
            </a:pPr>
            <a:r>
              <a:rPr sz="4000" b="1">
                <a:solidFill>
                  <a:srgbClr val="FFFFFF"/>
                </a:solidFill>
                <a:latin typeface="Calibri"/>
              </a:rPr>
              <a:t>Let's put CAST on your water.</a:t>
            </a:r>
          </a:p>
        </p:txBody>
      </p:sp>
      <p:sp>
        <p:nvSpPr>
          <p:cNvPr id="7" name="TextBox 6"/>
          <p:cNvSpPr txBox="1"/>
          <p:nvPr/>
        </p:nvSpPr>
        <p:spPr>
          <a:xfrm>
            <a:off x="822960" y="3383280"/>
            <a:ext cx="10515600" cy="640080"/>
          </a:xfrm>
          <a:prstGeom prst="rect">
            <a:avLst/>
          </a:prstGeom>
          <a:noFill/>
        </p:spPr>
        <p:txBody>
          <a:bodyPr wrap="square" anchor="t" lIns="0" rIns="0" tIns="0" bIns="0">
            <a:spAutoFit/>
          </a:bodyPr>
          <a:lstStyle/>
          <a:p>
            <a:pPr algn="l">
              <a:lnSpc>
                <a:spcPct val="100000"/>
              </a:lnSpc>
              <a:spcBef>
                <a:spcPts val="0"/>
              </a:spcBef>
              <a:spcAft>
                <a:spcPts val="400"/>
              </a:spcAft>
            </a:pPr>
            <a:r>
              <a:rPr sz="1800" b="0" i="1">
                <a:solidFill>
                  <a:srgbClr val="9FC0DD"/>
                </a:solidFill>
                <a:latin typeface="Calibri"/>
              </a:rPr>
              <a:t>Proven pretreatment that extends the life of every treatment train.</a:t>
            </a:r>
          </a:p>
        </p:txBody>
      </p:sp>
      <p:sp>
        <p:nvSpPr>
          <p:cNvPr id="8" name="Rectangle 7"/>
          <p:cNvSpPr/>
          <p:nvPr/>
        </p:nvSpPr>
        <p:spPr>
          <a:xfrm>
            <a:off x="822960" y="4297680"/>
            <a:ext cx="10515600" cy="15240"/>
          </a:xfrm>
          <a:prstGeom prst="rect">
            <a:avLst/>
          </a:prstGeom>
          <a:solidFill>
            <a:srgbClr val="3A54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22960" y="4526280"/>
            <a:ext cx="10515600" cy="914400"/>
          </a:xfrm>
          <a:prstGeom prst="rect">
            <a:avLst/>
          </a:prstGeom>
          <a:noFill/>
        </p:spPr>
        <p:txBody>
          <a:bodyPr wrap="square" anchor="t" lIns="0" rIns="0" tIns="0" bIns="0">
            <a:spAutoFit/>
          </a:bodyPr>
          <a:lstStyle/>
          <a:p>
            <a:pPr algn="l">
              <a:lnSpc>
                <a:spcPct val="100000"/>
              </a:lnSpc>
              <a:spcBef>
                <a:spcPts val="0"/>
              </a:spcBef>
              <a:spcAft>
                <a:spcPts val="600"/>
              </a:spcAft>
            </a:pPr>
            <a:r>
              <a:rPr sz="1500" b="1">
                <a:solidFill>
                  <a:srgbClr val="FFFFFF"/>
                </a:solidFill>
                <a:latin typeface="Calibri"/>
              </a:rPr>
              <a:t>Chris Fetters, CEO / CTO    ·    chris@flotration.com</a:t>
            </a:r>
          </a:p>
          <a:p>
            <a:pPr algn="l">
              <a:lnSpc>
                <a:spcPct val="100000"/>
              </a:lnSpc>
              <a:spcBef>
                <a:spcPts val="0"/>
              </a:spcBef>
              <a:spcAft>
                <a:spcPts val="600"/>
              </a:spcAft>
            </a:pPr>
            <a:r>
              <a:rPr sz="1500" b="0">
                <a:solidFill>
                  <a:srgbClr val="CDD9E6"/>
                </a:solidFill>
                <a:latin typeface="Calibri"/>
              </a:rPr>
              <a:t>John Michaels, COO    ·    john@flotration.com</a:t>
            </a:r>
          </a:p>
        </p:txBody>
      </p:sp>
      <p:sp>
        <p:nvSpPr>
          <p:cNvPr id="10" name="TextBox 9"/>
          <p:cNvSpPr txBox="1"/>
          <p:nvPr/>
        </p:nvSpPr>
        <p:spPr>
          <a:xfrm>
            <a:off x="822960" y="5669280"/>
            <a:ext cx="10515600" cy="731520"/>
          </a:xfrm>
          <a:prstGeom prst="rect">
            <a:avLst/>
          </a:prstGeom>
          <a:noFill/>
        </p:spPr>
        <p:txBody>
          <a:bodyPr wrap="square" anchor="t" lIns="0" rIns="0" tIns="0" bIns="0">
            <a:spAutoFit/>
          </a:bodyPr>
          <a:lstStyle/>
          <a:p>
            <a:pPr algn="l">
              <a:lnSpc>
                <a:spcPct val="100000"/>
              </a:lnSpc>
              <a:spcBef>
                <a:spcPts val="0"/>
              </a:spcBef>
              <a:spcAft>
                <a:spcPts val="400"/>
              </a:spcAft>
            </a:pPr>
            <a:r>
              <a:rPr sz="1000" b="0" i="1">
                <a:solidFill>
                  <a:srgbClr val="8AA4BE"/>
                </a:solidFill>
                <a:latin typeface="Calibri"/>
              </a:rPr>
              <a:t>Non-confidential overview. Not a technical specification or an offer of terms. Performance ranges are expected and site-specific, confirmed in pilot.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THE MARKETS</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One pretreatment platform, four markets</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TextBox 7"/>
          <p:cNvSpPr txBox="1"/>
          <p:nvPr/>
        </p:nvSpPr>
        <p:spPr>
          <a:xfrm>
            <a:off x="731520" y="1298448"/>
            <a:ext cx="10698480" cy="320040"/>
          </a:xfrm>
          <a:prstGeom prst="rect">
            <a:avLst/>
          </a:prstGeom>
          <a:noFill/>
        </p:spPr>
        <p:txBody>
          <a:bodyPr wrap="square" anchor="t" lIns="0" rIns="0" tIns="0" bIns="0">
            <a:spAutoFit/>
          </a:bodyPr>
          <a:lstStyle/>
          <a:p>
            <a:pPr algn="l">
              <a:lnSpc>
                <a:spcPct val="100000"/>
              </a:lnSpc>
              <a:spcBef>
                <a:spcPts val="0"/>
              </a:spcBef>
              <a:spcAft>
                <a:spcPts val="400"/>
              </a:spcAft>
            </a:pPr>
            <a:r>
              <a:rPr sz="1200" b="0" i="1">
                <a:solidFill>
                  <a:srgbClr val="535F6B"/>
                </a:solidFill>
                <a:latin typeface="Calibri"/>
              </a:rPr>
              <a:t>CAST installs ahead of existing treatment in each — the train is matched to the water.</a:t>
            </a:r>
          </a:p>
        </p:txBody>
      </p:sp>
      <p:sp>
        <p:nvSpPr>
          <p:cNvPr id="9" name="Rectangle 8"/>
          <p:cNvSpPr/>
          <p:nvPr/>
        </p:nvSpPr>
        <p:spPr>
          <a:xfrm>
            <a:off x="731520" y="1828800"/>
            <a:ext cx="10698480" cy="1078992"/>
          </a:xfrm>
          <a:prstGeom prst="rect">
            <a:avLst/>
          </a:prstGeom>
          <a:solidFill>
            <a:srgbClr val="F2F5F8"/>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31520" y="1828800"/>
            <a:ext cx="822960" cy="1078992"/>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31520" y="1828800"/>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1</a:t>
            </a:r>
          </a:p>
        </p:txBody>
      </p:sp>
      <p:sp>
        <p:nvSpPr>
          <p:cNvPr id="12" name="TextBox 11"/>
          <p:cNvSpPr txBox="1"/>
          <p:nvPr/>
        </p:nvSpPr>
        <p:spPr>
          <a:xfrm>
            <a:off x="1783080" y="1975104"/>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Municipal &amp; public water</a:t>
            </a:r>
          </a:p>
        </p:txBody>
      </p:sp>
      <p:sp>
        <p:nvSpPr>
          <p:cNvPr id="13" name="TextBox 12"/>
          <p:cNvSpPr txBox="1"/>
          <p:nvPr/>
        </p:nvSpPr>
        <p:spPr>
          <a:xfrm>
            <a:off x="1783080" y="2340864"/>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PFAS removal, RO and membrane pretreatment, and recovery of solids-laden or declining source water for public systems.</a:t>
            </a:r>
          </a:p>
        </p:txBody>
      </p:sp>
      <p:sp>
        <p:nvSpPr>
          <p:cNvPr id="14" name="Rectangle 13"/>
          <p:cNvSpPr/>
          <p:nvPr/>
        </p:nvSpPr>
        <p:spPr>
          <a:xfrm>
            <a:off x="731520" y="2962656"/>
            <a:ext cx="10698480" cy="1078992"/>
          </a:xfrm>
          <a:prstGeom prst="rect">
            <a:avLst/>
          </a:prstGeom>
          <a:solidFill>
            <a:srgbClr val="FFFFFF"/>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31520" y="2962656"/>
            <a:ext cx="822960" cy="1078992"/>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31520" y="2962656"/>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2</a:t>
            </a:r>
          </a:p>
        </p:txBody>
      </p:sp>
      <p:sp>
        <p:nvSpPr>
          <p:cNvPr id="17" name="TextBox 16"/>
          <p:cNvSpPr txBox="1"/>
          <p:nvPr/>
        </p:nvSpPr>
        <p:spPr>
          <a:xfrm>
            <a:off x="1783080" y="3108960"/>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Federal &amp; defense</a:t>
            </a:r>
          </a:p>
        </p:txBody>
      </p:sp>
      <p:sp>
        <p:nvSpPr>
          <p:cNvPr id="18" name="TextBox 17"/>
          <p:cNvSpPr txBox="1"/>
          <p:nvPr/>
        </p:nvSpPr>
        <p:spPr>
          <a:xfrm>
            <a:off x="1783080" y="3474720"/>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PFAS treatment at Department of Defense and federal facilities subject to Superfund and drinking-water requirements.</a:t>
            </a:r>
          </a:p>
        </p:txBody>
      </p:sp>
      <p:sp>
        <p:nvSpPr>
          <p:cNvPr id="19" name="Rectangle 18"/>
          <p:cNvSpPr/>
          <p:nvPr/>
        </p:nvSpPr>
        <p:spPr>
          <a:xfrm>
            <a:off x="731520" y="4096512"/>
            <a:ext cx="10698480" cy="1078992"/>
          </a:xfrm>
          <a:prstGeom prst="rect">
            <a:avLst/>
          </a:prstGeom>
          <a:solidFill>
            <a:srgbClr val="F2F5F8"/>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731520" y="4096512"/>
            <a:ext cx="822960" cy="1078992"/>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31520" y="4096512"/>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3</a:t>
            </a:r>
          </a:p>
        </p:txBody>
      </p:sp>
      <p:sp>
        <p:nvSpPr>
          <p:cNvPr id="22" name="TextBox 21"/>
          <p:cNvSpPr txBox="1"/>
          <p:nvPr/>
        </p:nvSpPr>
        <p:spPr>
          <a:xfrm>
            <a:off x="1783080" y="4242816"/>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Oil &amp; gas produced water</a:t>
            </a:r>
          </a:p>
        </p:txBody>
      </p:sp>
      <p:sp>
        <p:nvSpPr>
          <p:cNvPr id="23" name="TextBox 22"/>
          <p:cNvSpPr txBox="1"/>
          <p:nvPr/>
        </p:nvSpPr>
        <p:spPr>
          <a:xfrm>
            <a:off x="1783080" y="4608576"/>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Produced- and flowback-water treatment and reuse — cutting disposal volume and enabling recycling.</a:t>
            </a:r>
          </a:p>
        </p:txBody>
      </p:sp>
      <p:sp>
        <p:nvSpPr>
          <p:cNvPr id="24" name="Rectangle 23"/>
          <p:cNvSpPr/>
          <p:nvPr/>
        </p:nvSpPr>
        <p:spPr>
          <a:xfrm>
            <a:off x="731520" y="5230368"/>
            <a:ext cx="10698480" cy="1078992"/>
          </a:xfrm>
          <a:prstGeom prst="rect">
            <a:avLst/>
          </a:prstGeom>
          <a:solidFill>
            <a:srgbClr val="FFFFFF"/>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731520" y="5230368"/>
            <a:ext cx="822960" cy="1078992"/>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31520" y="5230368"/>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4</a:t>
            </a:r>
          </a:p>
        </p:txBody>
      </p:sp>
      <p:sp>
        <p:nvSpPr>
          <p:cNvPr id="27" name="TextBox 26"/>
          <p:cNvSpPr txBox="1"/>
          <p:nvPr/>
        </p:nvSpPr>
        <p:spPr>
          <a:xfrm>
            <a:off x="1783080" y="5376672"/>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Industrial &amp; manufacturing</a:t>
            </a:r>
          </a:p>
        </p:txBody>
      </p:sp>
      <p:sp>
        <p:nvSpPr>
          <p:cNvPr id="28" name="TextBox 27"/>
          <p:cNvSpPr txBox="1"/>
          <p:nvPr/>
        </p:nvSpPr>
        <p:spPr>
          <a:xfrm>
            <a:off x="1783080" y="5742432"/>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Process and cooling water, RO-reject recovery, metals capture, and discharge reduction. Landfill leachate is a further fit.</a:t>
            </a:r>
          </a:p>
        </p:txBody>
      </p:sp>
      <p:sp>
        <p:nvSpPr>
          <p:cNvPr id="29" name="Rectangle 28"/>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31" name="TextBox 30"/>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WHY NOW</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The market is moving toward pretreatment</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TextBox 7"/>
          <p:cNvSpPr txBox="1"/>
          <p:nvPr/>
        </p:nvSpPr>
        <p:spPr>
          <a:xfrm>
            <a:off x="731520" y="1298448"/>
            <a:ext cx="10698480" cy="320040"/>
          </a:xfrm>
          <a:prstGeom prst="rect">
            <a:avLst/>
          </a:prstGeom>
          <a:noFill/>
        </p:spPr>
        <p:txBody>
          <a:bodyPr wrap="square" anchor="t" lIns="0" rIns="0" tIns="0" bIns="0">
            <a:spAutoFit/>
          </a:bodyPr>
          <a:lstStyle/>
          <a:p>
            <a:pPr algn="l">
              <a:lnSpc>
                <a:spcPct val="100000"/>
              </a:lnSpc>
              <a:spcBef>
                <a:spcPts val="0"/>
              </a:spcBef>
              <a:spcAft>
                <a:spcPts val="400"/>
              </a:spcAft>
            </a:pPr>
            <a:r>
              <a:rPr sz="1200" b="0" i="1">
                <a:solidFill>
                  <a:srgbClr val="535F6B"/>
                </a:solidFill>
                <a:latin typeface="Calibri"/>
              </a:rPr>
              <a:t>Regulation and reuse economics are pulling demand into CAST’s space. Figures are third-party market estimates.</a:t>
            </a:r>
          </a:p>
        </p:txBody>
      </p:sp>
      <p:sp>
        <p:nvSpPr>
          <p:cNvPr id="9" name="Rectangle 8"/>
          <p:cNvSpPr/>
          <p:nvPr/>
        </p:nvSpPr>
        <p:spPr>
          <a:xfrm>
            <a:off x="731520" y="1828800"/>
            <a:ext cx="10698480" cy="1078992"/>
          </a:xfrm>
          <a:prstGeom prst="rect">
            <a:avLst/>
          </a:prstGeom>
          <a:solidFill>
            <a:srgbClr val="F2F5F8"/>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31520" y="1828800"/>
            <a:ext cx="822960" cy="1078992"/>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31520" y="1828800"/>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1</a:t>
            </a:r>
          </a:p>
        </p:txBody>
      </p:sp>
      <p:sp>
        <p:nvSpPr>
          <p:cNvPr id="12" name="TextBox 11"/>
          <p:cNvSpPr txBox="1"/>
          <p:nvPr/>
        </p:nvSpPr>
        <p:spPr>
          <a:xfrm>
            <a:off x="1783080" y="1975104"/>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PFAS regulation in force</a:t>
            </a:r>
          </a:p>
        </p:txBody>
      </p:sp>
      <p:sp>
        <p:nvSpPr>
          <p:cNvPr id="13" name="TextBox 12"/>
          <p:cNvSpPr txBox="1"/>
          <p:nvPr/>
        </p:nvSpPr>
        <p:spPr>
          <a:xfrm>
            <a:off x="1783080" y="2340864"/>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EPA has set enforceable drinking-water limits for PFOA and PFOS and designated them hazardous under Superfund. Compliance timelines are being finalized; demand is durable across public water, states, and DoD.</a:t>
            </a:r>
          </a:p>
        </p:txBody>
      </p:sp>
      <p:sp>
        <p:nvSpPr>
          <p:cNvPr id="14" name="Rectangle 13"/>
          <p:cNvSpPr/>
          <p:nvPr/>
        </p:nvSpPr>
        <p:spPr>
          <a:xfrm>
            <a:off x="731520" y="2962656"/>
            <a:ext cx="10698480" cy="1078992"/>
          </a:xfrm>
          <a:prstGeom prst="rect">
            <a:avLst/>
          </a:prstGeom>
          <a:solidFill>
            <a:srgbClr val="FFFFFF"/>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31520" y="2962656"/>
            <a:ext cx="822960" cy="1078992"/>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31520" y="2962656"/>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2</a:t>
            </a:r>
          </a:p>
        </p:txBody>
      </p:sp>
      <p:sp>
        <p:nvSpPr>
          <p:cNvPr id="17" name="TextBox 16"/>
          <p:cNvSpPr txBox="1"/>
          <p:nvPr/>
        </p:nvSpPr>
        <p:spPr>
          <a:xfrm>
            <a:off x="1783080" y="3108960"/>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A growing PFAS-treatment market</a:t>
            </a:r>
          </a:p>
        </p:txBody>
      </p:sp>
      <p:sp>
        <p:nvSpPr>
          <p:cNvPr id="18" name="TextBox 17"/>
          <p:cNvSpPr txBox="1"/>
          <p:nvPr/>
        </p:nvSpPr>
        <p:spPr>
          <a:xfrm>
            <a:off x="1783080" y="3474720"/>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Independent estimates put PFAS treatment near $2–3 billion in 2025, growing at a high-single-digit or greater annual rate into the early 2030s.</a:t>
            </a:r>
          </a:p>
        </p:txBody>
      </p:sp>
      <p:sp>
        <p:nvSpPr>
          <p:cNvPr id="19" name="Rectangle 18"/>
          <p:cNvSpPr/>
          <p:nvPr/>
        </p:nvSpPr>
        <p:spPr>
          <a:xfrm>
            <a:off x="731520" y="4096512"/>
            <a:ext cx="10698480" cy="1078992"/>
          </a:xfrm>
          <a:prstGeom prst="rect">
            <a:avLst/>
          </a:prstGeom>
          <a:solidFill>
            <a:srgbClr val="F2F5F8"/>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731520" y="4096512"/>
            <a:ext cx="822960" cy="1078992"/>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31520" y="4096512"/>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3</a:t>
            </a:r>
          </a:p>
        </p:txBody>
      </p:sp>
      <p:sp>
        <p:nvSpPr>
          <p:cNvPr id="22" name="TextBox 21"/>
          <p:cNvSpPr txBox="1"/>
          <p:nvPr/>
        </p:nvSpPr>
        <p:spPr>
          <a:xfrm>
            <a:off x="1783080" y="4242816"/>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Produced water at scale</a:t>
            </a:r>
          </a:p>
        </p:txBody>
      </p:sp>
      <p:sp>
        <p:nvSpPr>
          <p:cNvPr id="23" name="TextBox 22"/>
          <p:cNvSpPr txBox="1"/>
          <p:nvPr/>
        </p:nvSpPr>
        <p:spPr>
          <a:xfrm>
            <a:off x="1783080" y="4608576"/>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Produced-water treatment is an $8–9 billion market today, projected toward roughly $13–14 billion by 2030 as reuse and recycling expand.</a:t>
            </a:r>
          </a:p>
        </p:txBody>
      </p:sp>
      <p:sp>
        <p:nvSpPr>
          <p:cNvPr id="24" name="Rectangle 23"/>
          <p:cNvSpPr/>
          <p:nvPr/>
        </p:nvSpPr>
        <p:spPr>
          <a:xfrm>
            <a:off x="731520" y="5230368"/>
            <a:ext cx="10698480" cy="1078992"/>
          </a:xfrm>
          <a:prstGeom prst="rect">
            <a:avLst/>
          </a:prstGeom>
          <a:solidFill>
            <a:srgbClr val="FFFFFF"/>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731520" y="5230368"/>
            <a:ext cx="822960" cy="1078992"/>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31520" y="5230368"/>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4</a:t>
            </a:r>
          </a:p>
        </p:txBody>
      </p:sp>
      <p:sp>
        <p:nvSpPr>
          <p:cNvPr id="27" name="TextBox 26"/>
          <p:cNvSpPr txBox="1"/>
          <p:nvPr/>
        </p:nvSpPr>
        <p:spPr>
          <a:xfrm>
            <a:off x="1783080" y="5376672"/>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Consolidation favors platforms</a:t>
            </a:r>
          </a:p>
        </p:txBody>
      </p:sp>
      <p:sp>
        <p:nvSpPr>
          <p:cNvPr id="28" name="TextBox 27"/>
          <p:cNvSpPr txBox="1"/>
          <p:nvPr/>
        </p:nvSpPr>
        <p:spPr>
          <a:xfrm>
            <a:off x="1783080" y="5742432"/>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Recent water-sector consolidation shows appetite for scaled treatment platforms — and CAST is additive to systems those players already deploy.</a:t>
            </a:r>
          </a:p>
        </p:txBody>
      </p:sp>
      <p:sp>
        <p:nvSpPr>
          <p:cNvPr id="29" name="Rectangle 28"/>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31" name="TextBox 30"/>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REFERENCE / LEAVE-BEHIND</a:t>
            </a:r>
          </a:p>
        </p:txBody>
      </p:sp>
      <p:sp>
        <p:nvSpPr>
          <p:cNvPr id="6" name="TextBox 5"/>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Units, acronyms &amp; background</a:t>
            </a:r>
          </a:p>
        </p:txBody>
      </p:sp>
      <p:sp>
        <p:nvSpPr>
          <p:cNvPr id="7" name="Rectangle 6"/>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9" name="Rectangle 8"/>
          <p:cNvSpPr/>
          <p:nvPr/>
        </p:nvSpPr>
        <p:spPr>
          <a:xfrm>
            <a:off x="731520" y="1417320"/>
            <a:ext cx="5532120" cy="489204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31520" y="1417320"/>
            <a:ext cx="5532120" cy="45720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05840" y="1417320"/>
            <a:ext cx="4983480" cy="457200"/>
          </a:xfrm>
          <a:prstGeom prst="rect">
            <a:avLst/>
          </a:prstGeom>
          <a:noFill/>
        </p:spPr>
        <p:txBody>
          <a:bodyPr wrap="square" anchor="ctr" lIns="0" rIns="0" tIns="0" bIns="0">
            <a:spAutoFit/>
          </a:bodyPr>
          <a:lstStyle/>
          <a:p>
            <a:pPr algn="l">
              <a:lnSpc>
                <a:spcPct val="100000"/>
              </a:lnSpc>
              <a:spcBef>
                <a:spcPts val="0"/>
              </a:spcBef>
              <a:spcAft>
                <a:spcPts val="400"/>
              </a:spcAft>
            </a:pPr>
            <a:r>
              <a:rPr sz="1300" b="1">
                <a:solidFill>
                  <a:srgbClr val="FFFFFF"/>
                </a:solidFill>
                <a:latin typeface="Calibri"/>
              </a:rPr>
              <a:t>UNITS &amp; ACRONYMS</a:t>
            </a:r>
          </a:p>
        </p:txBody>
      </p:sp>
      <p:sp>
        <p:nvSpPr>
          <p:cNvPr id="12" name="TextBox 11"/>
          <p:cNvSpPr txBox="1"/>
          <p:nvPr/>
        </p:nvSpPr>
        <p:spPr>
          <a:xfrm>
            <a:off x="1005840" y="201168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CAST</a:t>
            </a:r>
          </a:p>
        </p:txBody>
      </p:sp>
      <p:sp>
        <p:nvSpPr>
          <p:cNvPr id="13" name="TextBox 12"/>
          <p:cNvSpPr txBox="1"/>
          <p:nvPr/>
        </p:nvSpPr>
        <p:spPr>
          <a:xfrm>
            <a:off x="1965960" y="201168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Capillary Action Separation Technology — Flotration's pretreatment train</a:t>
            </a:r>
          </a:p>
        </p:txBody>
      </p:sp>
      <p:sp>
        <p:nvSpPr>
          <p:cNvPr id="14" name="TextBox 13"/>
          <p:cNvSpPr txBox="1"/>
          <p:nvPr/>
        </p:nvSpPr>
        <p:spPr>
          <a:xfrm>
            <a:off x="1005840" y="230886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TSS</a:t>
            </a:r>
          </a:p>
        </p:txBody>
      </p:sp>
      <p:sp>
        <p:nvSpPr>
          <p:cNvPr id="15" name="TextBox 14"/>
          <p:cNvSpPr txBox="1"/>
          <p:nvPr/>
        </p:nvSpPr>
        <p:spPr>
          <a:xfrm>
            <a:off x="1965960" y="230886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Total Suspended Solids — undissolved particulate load (mg/L)</a:t>
            </a:r>
          </a:p>
        </p:txBody>
      </p:sp>
      <p:sp>
        <p:nvSpPr>
          <p:cNvPr id="16" name="TextBox 15"/>
          <p:cNvSpPr txBox="1"/>
          <p:nvPr/>
        </p:nvSpPr>
        <p:spPr>
          <a:xfrm>
            <a:off x="1005840" y="260604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NTU</a:t>
            </a:r>
          </a:p>
        </p:txBody>
      </p:sp>
      <p:sp>
        <p:nvSpPr>
          <p:cNvPr id="17" name="TextBox 16"/>
          <p:cNvSpPr txBox="1"/>
          <p:nvPr/>
        </p:nvSpPr>
        <p:spPr>
          <a:xfrm>
            <a:off x="1965960" y="260604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Nephelometric Turbidity Unit — water cloudiness / clarity</a:t>
            </a:r>
          </a:p>
        </p:txBody>
      </p:sp>
      <p:sp>
        <p:nvSpPr>
          <p:cNvPr id="18" name="TextBox 17"/>
          <p:cNvSpPr txBox="1"/>
          <p:nvPr/>
        </p:nvSpPr>
        <p:spPr>
          <a:xfrm>
            <a:off x="1005840" y="290322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COD</a:t>
            </a:r>
          </a:p>
        </p:txBody>
      </p:sp>
      <p:sp>
        <p:nvSpPr>
          <p:cNvPr id="19" name="TextBox 18"/>
          <p:cNvSpPr txBox="1"/>
          <p:nvPr/>
        </p:nvSpPr>
        <p:spPr>
          <a:xfrm>
            <a:off x="1965960" y="290322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Chemical Oxygen Demand — organic load in water (mg/L)</a:t>
            </a:r>
          </a:p>
        </p:txBody>
      </p:sp>
      <p:sp>
        <p:nvSpPr>
          <p:cNvPr id="20" name="TextBox 19"/>
          <p:cNvSpPr txBox="1"/>
          <p:nvPr/>
        </p:nvSpPr>
        <p:spPr>
          <a:xfrm>
            <a:off x="1005840" y="320040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O&amp;G</a:t>
            </a:r>
          </a:p>
        </p:txBody>
      </p:sp>
      <p:sp>
        <p:nvSpPr>
          <p:cNvPr id="21" name="TextBox 20"/>
          <p:cNvSpPr txBox="1"/>
          <p:nvPr/>
        </p:nvSpPr>
        <p:spPr>
          <a:xfrm>
            <a:off x="1965960" y="320040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Oil &amp; Grease — hydrocarbon content (mg/L)</a:t>
            </a:r>
          </a:p>
        </p:txBody>
      </p:sp>
      <p:sp>
        <p:nvSpPr>
          <p:cNvPr id="22" name="TextBox 21"/>
          <p:cNvSpPr txBox="1"/>
          <p:nvPr/>
        </p:nvSpPr>
        <p:spPr>
          <a:xfrm>
            <a:off x="1005840" y="349758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RO</a:t>
            </a:r>
          </a:p>
        </p:txBody>
      </p:sp>
      <p:sp>
        <p:nvSpPr>
          <p:cNvPr id="23" name="TextBox 22"/>
          <p:cNvSpPr txBox="1"/>
          <p:nvPr/>
        </p:nvSpPr>
        <p:spPr>
          <a:xfrm>
            <a:off x="1965960" y="349758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Reverse Osmosis — membrane desalination / concentration</a:t>
            </a:r>
          </a:p>
        </p:txBody>
      </p:sp>
      <p:sp>
        <p:nvSpPr>
          <p:cNvPr id="24" name="TextBox 23"/>
          <p:cNvSpPr txBox="1"/>
          <p:nvPr/>
        </p:nvSpPr>
        <p:spPr>
          <a:xfrm>
            <a:off x="1005840" y="379476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IX</a:t>
            </a:r>
          </a:p>
        </p:txBody>
      </p:sp>
      <p:sp>
        <p:nvSpPr>
          <p:cNvPr id="25" name="TextBox 24"/>
          <p:cNvSpPr txBox="1"/>
          <p:nvPr/>
        </p:nvSpPr>
        <p:spPr>
          <a:xfrm>
            <a:off x="1965960" y="379476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Ion Exchange — resin capture of ions (anion=organics, cation=metals)</a:t>
            </a:r>
          </a:p>
        </p:txBody>
      </p:sp>
      <p:sp>
        <p:nvSpPr>
          <p:cNvPr id="26" name="TextBox 25"/>
          <p:cNvSpPr txBox="1"/>
          <p:nvPr/>
        </p:nvSpPr>
        <p:spPr>
          <a:xfrm>
            <a:off x="1005840" y="409194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GAC</a:t>
            </a:r>
          </a:p>
        </p:txBody>
      </p:sp>
      <p:sp>
        <p:nvSpPr>
          <p:cNvPr id="27" name="TextBox 26"/>
          <p:cNvSpPr txBox="1"/>
          <p:nvPr/>
        </p:nvSpPr>
        <p:spPr>
          <a:xfrm>
            <a:off x="1965960" y="409194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Granular Activated Carbon — adsorption polishing stage</a:t>
            </a:r>
          </a:p>
        </p:txBody>
      </p:sp>
      <p:sp>
        <p:nvSpPr>
          <p:cNvPr id="28" name="TextBox 27"/>
          <p:cNvSpPr txBox="1"/>
          <p:nvPr/>
        </p:nvSpPr>
        <p:spPr>
          <a:xfrm>
            <a:off x="1005840" y="438912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SDI₁₅</a:t>
            </a:r>
          </a:p>
        </p:txBody>
      </p:sp>
      <p:sp>
        <p:nvSpPr>
          <p:cNvPr id="29" name="TextBox 28"/>
          <p:cNvSpPr txBox="1"/>
          <p:nvPr/>
        </p:nvSpPr>
        <p:spPr>
          <a:xfrm>
            <a:off x="1965960" y="438912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Silt Density Index (15-min) — membrane-fouling potential of feed water</a:t>
            </a:r>
          </a:p>
        </p:txBody>
      </p:sp>
      <p:sp>
        <p:nvSpPr>
          <p:cNvPr id="30" name="TextBox 29"/>
          <p:cNvSpPr txBox="1"/>
          <p:nvPr/>
        </p:nvSpPr>
        <p:spPr>
          <a:xfrm>
            <a:off x="1005840" y="468630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NPDES</a:t>
            </a:r>
          </a:p>
        </p:txBody>
      </p:sp>
      <p:sp>
        <p:nvSpPr>
          <p:cNvPr id="31" name="TextBox 30"/>
          <p:cNvSpPr txBox="1"/>
          <p:nvPr/>
        </p:nvSpPr>
        <p:spPr>
          <a:xfrm>
            <a:off x="1965960" y="468630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National Pollutant Discharge Elimination System — federal discharge permit</a:t>
            </a:r>
          </a:p>
        </p:txBody>
      </p:sp>
      <p:sp>
        <p:nvSpPr>
          <p:cNvPr id="32" name="TextBox 31"/>
          <p:cNvSpPr txBox="1"/>
          <p:nvPr/>
        </p:nvSpPr>
        <p:spPr>
          <a:xfrm>
            <a:off x="1005840" y="498348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PCT</a:t>
            </a:r>
          </a:p>
        </p:txBody>
      </p:sp>
      <p:sp>
        <p:nvSpPr>
          <p:cNvPr id="33" name="TextBox 32"/>
          <p:cNvSpPr txBox="1"/>
          <p:nvPr/>
        </p:nvSpPr>
        <p:spPr>
          <a:xfrm>
            <a:off x="1965960" y="498348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Patent Cooperation Treaty — international patent filing route</a:t>
            </a:r>
          </a:p>
        </p:txBody>
      </p:sp>
      <p:sp>
        <p:nvSpPr>
          <p:cNvPr id="34" name="TextBox 33"/>
          <p:cNvSpPr txBox="1"/>
          <p:nvPr/>
        </p:nvSpPr>
        <p:spPr>
          <a:xfrm>
            <a:off x="1005840" y="528066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PFAS</a:t>
            </a:r>
          </a:p>
        </p:txBody>
      </p:sp>
      <p:sp>
        <p:nvSpPr>
          <p:cNvPr id="35" name="TextBox 34"/>
          <p:cNvSpPr txBox="1"/>
          <p:nvPr/>
        </p:nvSpPr>
        <p:spPr>
          <a:xfrm>
            <a:off x="1965960" y="528066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Per- and polyfluoroalkyl substances — regulated “forever chemicals”</a:t>
            </a:r>
          </a:p>
        </p:txBody>
      </p:sp>
      <p:sp>
        <p:nvSpPr>
          <p:cNvPr id="36" name="TextBox 35"/>
          <p:cNvSpPr txBox="1"/>
          <p:nvPr/>
        </p:nvSpPr>
        <p:spPr>
          <a:xfrm>
            <a:off x="1005840" y="557784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TDS</a:t>
            </a:r>
          </a:p>
        </p:txBody>
      </p:sp>
      <p:sp>
        <p:nvSpPr>
          <p:cNvPr id="37" name="TextBox 36"/>
          <p:cNvSpPr txBox="1"/>
          <p:nvPr/>
        </p:nvSpPr>
        <p:spPr>
          <a:xfrm>
            <a:off x="1965960" y="557784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Total Dissolved Solids — dissolved salts and minerals (mg/L)</a:t>
            </a:r>
          </a:p>
        </p:txBody>
      </p:sp>
      <p:sp>
        <p:nvSpPr>
          <p:cNvPr id="38" name="TextBox 37"/>
          <p:cNvSpPr txBox="1"/>
          <p:nvPr/>
        </p:nvSpPr>
        <p:spPr>
          <a:xfrm>
            <a:off x="1005840" y="5875020"/>
            <a:ext cx="9144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mg/L</a:t>
            </a:r>
          </a:p>
        </p:txBody>
      </p:sp>
      <p:sp>
        <p:nvSpPr>
          <p:cNvPr id="39" name="TextBox 38"/>
          <p:cNvSpPr txBox="1"/>
          <p:nvPr/>
        </p:nvSpPr>
        <p:spPr>
          <a:xfrm>
            <a:off x="1965960" y="5875020"/>
            <a:ext cx="4069080" cy="274320"/>
          </a:xfrm>
          <a:prstGeom prst="rect">
            <a:avLst/>
          </a:prstGeom>
          <a:noFill/>
        </p:spPr>
        <p:txBody>
          <a:bodyPr wrap="square" anchor="t" lIns="0" rIns="0" tIns="0" bIns="0">
            <a:spAutoFit/>
          </a:bodyPr>
          <a:lstStyle/>
          <a:p>
            <a:pPr algn="l">
              <a:lnSpc>
                <a:spcPct val="95000"/>
              </a:lnSpc>
              <a:spcBef>
                <a:spcPts val="0"/>
              </a:spcBef>
              <a:spcAft>
                <a:spcPts val="400"/>
              </a:spcAft>
            </a:pPr>
            <a:r>
              <a:rPr sz="950" b="0">
                <a:solidFill>
                  <a:srgbClr val="222A33"/>
                </a:solidFill>
                <a:latin typeface="Calibri"/>
              </a:rPr>
              <a:t>milligrams per litre ≈ parts per million (ppm)</a:t>
            </a:r>
          </a:p>
        </p:txBody>
      </p:sp>
      <p:sp>
        <p:nvSpPr>
          <p:cNvPr id="40" name="Rectangle 39"/>
          <p:cNvSpPr/>
          <p:nvPr/>
        </p:nvSpPr>
        <p:spPr>
          <a:xfrm>
            <a:off x="6492240" y="1417320"/>
            <a:ext cx="4937760" cy="4892040"/>
          </a:xfrm>
          <a:prstGeom prst="rect">
            <a:avLst/>
          </a:prstGeom>
          <a:solidFill>
            <a:srgbClr val="E8F0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a:off x="6492240" y="1417320"/>
            <a:ext cx="4937760" cy="45720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6766560" y="1417320"/>
            <a:ext cx="4389120" cy="457200"/>
          </a:xfrm>
          <a:prstGeom prst="rect">
            <a:avLst/>
          </a:prstGeom>
          <a:noFill/>
        </p:spPr>
        <p:txBody>
          <a:bodyPr wrap="square" anchor="ctr" lIns="0" rIns="0" tIns="0" bIns="0">
            <a:spAutoFit/>
          </a:bodyPr>
          <a:lstStyle/>
          <a:p>
            <a:pPr algn="l">
              <a:lnSpc>
                <a:spcPct val="100000"/>
              </a:lnSpc>
              <a:spcBef>
                <a:spcPts val="0"/>
              </a:spcBef>
              <a:spcAft>
                <a:spcPts val="400"/>
              </a:spcAft>
            </a:pPr>
            <a:r>
              <a:rPr sz="1300" b="1">
                <a:solidFill>
                  <a:srgbClr val="FFFFFF"/>
                </a:solidFill>
                <a:latin typeface="Calibri"/>
              </a:rPr>
              <a:t>ABOUT FLOTRATION TECHNOLOGIES</a:t>
            </a:r>
          </a:p>
        </p:txBody>
      </p:sp>
      <p:sp>
        <p:nvSpPr>
          <p:cNvPr id="43" name="TextBox 42"/>
          <p:cNvSpPr txBox="1"/>
          <p:nvPr/>
        </p:nvSpPr>
        <p:spPr>
          <a:xfrm>
            <a:off x="6766560" y="2039112"/>
            <a:ext cx="4389120" cy="274320"/>
          </a:xfrm>
          <a:prstGeom prst="rect">
            <a:avLst/>
          </a:prstGeom>
          <a:noFill/>
        </p:spPr>
        <p:txBody>
          <a:bodyPr wrap="square" anchor="t" lIns="0" rIns="0" tIns="0" bIns="0">
            <a:spAutoFit/>
          </a:bodyPr>
          <a:lstStyle/>
          <a:p>
            <a:pPr algn="l">
              <a:lnSpc>
                <a:spcPct val="100000"/>
              </a:lnSpc>
              <a:spcBef>
                <a:spcPts val="0"/>
              </a:spcBef>
              <a:spcAft>
                <a:spcPts val="400"/>
              </a:spcAft>
            </a:pPr>
            <a:r>
              <a:rPr sz="1100" b="1">
                <a:solidFill>
                  <a:srgbClr val="1F3A5F"/>
                </a:solidFill>
                <a:latin typeface="Calibri"/>
              </a:rPr>
              <a:t>The company</a:t>
            </a:r>
          </a:p>
        </p:txBody>
      </p:sp>
      <p:sp>
        <p:nvSpPr>
          <p:cNvPr id="44" name="TextBox 43"/>
          <p:cNvSpPr txBox="1"/>
          <p:nvPr/>
        </p:nvSpPr>
        <p:spPr>
          <a:xfrm>
            <a:off x="6766560" y="2276856"/>
            <a:ext cx="4389120" cy="1005840"/>
          </a:xfrm>
          <a:prstGeom prst="rect">
            <a:avLst/>
          </a:prstGeom>
          <a:noFill/>
        </p:spPr>
        <p:txBody>
          <a:bodyPr wrap="square" anchor="t" lIns="0" rIns="0" tIns="0" bIns="0">
            <a:spAutoFit/>
          </a:bodyPr>
          <a:lstStyle/>
          <a:p>
            <a:pPr algn="l">
              <a:lnSpc>
                <a:spcPct val="102000"/>
              </a:lnSpc>
              <a:spcBef>
                <a:spcPts val="0"/>
              </a:spcBef>
              <a:spcAft>
                <a:spcPts val="400"/>
              </a:spcAft>
            </a:pPr>
            <a:r>
              <a:rPr sz="969" b="0">
                <a:solidFill>
                  <a:srgbClr val="222A33"/>
                </a:solidFill>
                <a:latin typeface="Calibri"/>
              </a:rPr>
              <a:t>An early-stage water-treatment company. CAST pretreatment units are in active deployment readiness, with paid pilots underway across municipal and industrial settings.</a:t>
            </a:r>
          </a:p>
        </p:txBody>
      </p:sp>
      <p:sp>
        <p:nvSpPr>
          <p:cNvPr id="45" name="TextBox 44"/>
          <p:cNvSpPr txBox="1"/>
          <p:nvPr/>
        </p:nvSpPr>
        <p:spPr>
          <a:xfrm>
            <a:off x="6766560" y="2807208"/>
            <a:ext cx="4389120" cy="274320"/>
          </a:xfrm>
          <a:prstGeom prst="rect">
            <a:avLst/>
          </a:prstGeom>
          <a:noFill/>
        </p:spPr>
        <p:txBody>
          <a:bodyPr wrap="square" anchor="t" lIns="0" rIns="0" tIns="0" bIns="0">
            <a:spAutoFit/>
          </a:bodyPr>
          <a:lstStyle/>
          <a:p>
            <a:pPr algn="l">
              <a:lnSpc>
                <a:spcPct val="100000"/>
              </a:lnSpc>
              <a:spcBef>
                <a:spcPts val="0"/>
              </a:spcBef>
              <a:spcAft>
                <a:spcPts val="400"/>
              </a:spcAft>
            </a:pPr>
            <a:r>
              <a:rPr sz="1100" b="1">
                <a:solidFill>
                  <a:srgbClr val="1F3A5F"/>
                </a:solidFill>
                <a:latin typeface="Calibri"/>
              </a:rPr>
              <a:t>Markets served</a:t>
            </a:r>
          </a:p>
        </p:txBody>
      </p:sp>
      <p:sp>
        <p:nvSpPr>
          <p:cNvPr id="46" name="TextBox 45"/>
          <p:cNvSpPr txBox="1"/>
          <p:nvPr/>
        </p:nvSpPr>
        <p:spPr>
          <a:xfrm>
            <a:off x="6766560" y="3044952"/>
            <a:ext cx="4389120" cy="1005840"/>
          </a:xfrm>
          <a:prstGeom prst="rect">
            <a:avLst/>
          </a:prstGeom>
          <a:noFill/>
        </p:spPr>
        <p:txBody>
          <a:bodyPr wrap="square" anchor="t" lIns="0" rIns="0" tIns="0" bIns="0">
            <a:spAutoFit/>
          </a:bodyPr>
          <a:lstStyle/>
          <a:p>
            <a:pPr algn="l">
              <a:lnSpc>
                <a:spcPct val="102000"/>
              </a:lnSpc>
              <a:spcBef>
                <a:spcPts val="0"/>
              </a:spcBef>
              <a:spcAft>
                <a:spcPts val="400"/>
              </a:spcAft>
            </a:pPr>
            <a:r>
              <a:rPr sz="969" b="0">
                <a:solidFill>
                  <a:srgbClr val="222A33"/>
                </a:solidFill>
                <a:latin typeface="Calibri"/>
              </a:rPr>
              <a:t>Municipal and public water including PFAS, federal and defense, oil &amp; gas produced water, and industrial and manufacturing — with landfill leachate a further fit.</a:t>
            </a:r>
          </a:p>
        </p:txBody>
      </p:sp>
      <p:sp>
        <p:nvSpPr>
          <p:cNvPr id="47" name="TextBox 46"/>
          <p:cNvSpPr txBox="1"/>
          <p:nvPr/>
        </p:nvSpPr>
        <p:spPr>
          <a:xfrm>
            <a:off x="6766560" y="3721608"/>
            <a:ext cx="4389120" cy="274320"/>
          </a:xfrm>
          <a:prstGeom prst="rect">
            <a:avLst/>
          </a:prstGeom>
          <a:noFill/>
        </p:spPr>
        <p:txBody>
          <a:bodyPr wrap="square" anchor="t" lIns="0" rIns="0" tIns="0" bIns="0">
            <a:spAutoFit/>
          </a:bodyPr>
          <a:lstStyle/>
          <a:p>
            <a:pPr algn="l">
              <a:lnSpc>
                <a:spcPct val="100000"/>
              </a:lnSpc>
              <a:spcBef>
                <a:spcPts val="0"/>
              </a:spcBef>
              <a:spcAft>
                <a:spcPts val="400"/>
              </a:spcAft>
            </a:pPr>
            <a:r>
              <a:rPr sz="1100" b="1">
                <a:solidFill>
                  <a:srgbClr val="1F3A5F"/>
                </a:solidFill>
                <a:latin typeface="Calibri"/>
              </a:rPr>
              <a:t>What CAST does</a:t>
            </a:r>
          </a:p>
        </p:txBody>
      </p:sp>
      <p:sp>
        <p:nvSpPr>
          <p:cNvPr id="48" name="TextBox 47"/>
          <p:cNvSpPr txBox="1"/>
          <p:nvPr/>
        </p:nvSpPr>
        <p:spPr>
          <a:xfrm>
            <a:off x="6766560" y="3959352"/>
            <a:ext cx="4389120" cy="1005840"/>
          </a:xfrm>
          <a:prstGeom prst="rect">
            <a:avLst/>
          </a:prstGeom>
          <a:noFill/>
        </p:spPr>
        <p:txBody>
          <a:bodyPr wrap="square" anchor="t" lIns="0" rIns="0" tIns="0" bIns="0">
            <a:spAutoFit/>
          </a:bodyPr>
          <a:lstStyle/>
          <a:p>
            <a:pPr algn="l">
              <a:lnSpc>
                <a:spcPct val="102000"/>
              </a:lnSpc>
              <a:spcBef>
                <a:spcPts val="0"/>
              </a:spcBef>
              <a:spcAft>
                <a:spcPts val="400"/>
              </a:spcAft>
            </a:pPr>
            <a:r>
              <a:rPr sz="969" b="0">
                <a:solidFill>
                  <a:srgbClr val="222A33"/>
                </a:solidFill>
                <a:latin typeface="Calibri"/>
              </a:rPr>
              <a:t>Installs ahead of existing or planned treatment — clarifiers, flotation, RO, ion exchange, or membranes — and improves the performance and economics of whatever sits behind it.</a:t>
            </a:r>
          </a:p>
        </p:txBody>
      </p:sp>
      <p:sp>
        <p:nvSpPr>
          <p:cNvPr id="49" name="TextBox 48"/>
          <p:cNvSpPr txBox="1"/>
          <p:nvPr/>
        </p:nvSpPr>
        <p:spPr>
          <a:xfrm>
            <a:off x="6766560" y="4489704"/>
            <a:ext cx="4389120" cy="274320"/>
          </a:xfrm>
          <a:prstGeom prst="rect">
            <a:avLst/>
          </a:prstGeom>
          <a:noFill/>
        </p:spPr>
        <p:txBody>
          <a:bodyPr wrap="square" anchor="t" lIns="0" rIns="0" tIns="0" bIns="0">
            <a:spAutoFit/>
          </a:bodyPr>
          <a:lstStyle/>
          <a:p>
            <a:pPr algn="l">
              <a:lnSpc>
                <a:spcPct val="100000"/>
              </a:lnSpc>
              <a:spcBef>
                <a:spcPts val="0"/>
              </a:spcBef>
              <a:spcAft>
                <a:spcPts val="400"/>
              </a:spcAft>
            </a:pPr>
            <a:r>
              <a:rPr sz="1100" b="1">
                <a:solidFill>
                  <a:srgbClr val="1F3A5F"/>
                </a:solidFill>
                <a:latin typeface="Calibri"/>
              </a:rPr>
              <a:t>Proof &amp; protection</a:t>
            </a:r>
          </a:p>
        </p:txBody>
      </p:sp>
      <p:sp>
        <p:nvSpPr>
          <p:cNvPr id="50" name="TextBox 49"/>
          <p:cNvSpPr txBox="1"/>
          <p:nvPr/>
        </p:nvSpPr>
        <p:spPr>
          <a:xfrm>
            <a:off x="6766560" y="4727448"/>
            <a:ext cx="4389120" cy="1005840"/>
          </a:xfrm>
          <a:prstGeom prst="rect">
            <a:avLst/>
          </a:prstGeom>
          <a:noFill/>
        </p:spPr>
        <p:txBody>
          <a:bodyPr wrap="square" anchor="t" lIns="0" rIns="0" tIns="0" bIns="0">
            <a:spAutoFit/>
          </a:bodyPr>
          <a:lstStyle/>
          <a:p>
            <a:pPr algn="l">
              <a:lnSpc>
                <a:spcPct val="102000"/>
              </a:lnSpc>
              <a:spcBef>
                <a:spcPts val="0"/>
              </a:spcBef>
              <a:spcAft>
                <a:spcPts val="400"/>
              </a:spcAft>
            </a:pPr>
            <a:r>
              <a:rPr sz="969" b="0">
                <a:solidFill>
                  <a:srgbClr val="222A33"/>
                </a:solidFill>
                <a:latin typeface="Calibri"/>
              </a:rPr>
              <a:t>Independent third-party bench testing extended run length more than eightfold before breakthrough. Protected by U.S. non-provisional and PCT patent applications filed February 19, 2026.</a:t>
            </a:r>
          </a:p>
        </p:txBody>
      </p:sp>
      <p:sp>
        <p:nvSpPr>
          <p:cNvPr id="51" name="Rectangle 50"/>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TextBox 51"/>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53" name="TextBox 52"/>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15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WHY WE'RE HERE</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CAST in one minute</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TextBox 7"/>
          <p:cNvSpPr txBox="1"/>
          <p:nvPr/>
        </p:nvSpPr>
        <p:spPr>
          <a:xfrm>
            <a:off x="731520" y="1371600"/>
            <a:ext cx="10698480" cy="822960"/>
          </a:xfrm>
          <a:prstGeom prst="rect">
            <a:avLst/>
          </a:prstGeom>
          <a:noFill/>
        </p:spPr>
        <p:txBody>
          <a:bodyPr wrap="square" anchor="t" lIns="0" rIns="0" tIns="0" bIns="0">
            <a:spAutoFit/>
          </a:bodyPr>
          <a:lstStyle/>
          <a:p>
            <a:pPr algn="l">
              <a:lnSpc>
                <a:spcPct val="110000"/>
              </a:lnSpc>
              <a:spcBef>
                <a:spcPts val="0"/>
              </a:spcBef>
              <a:spcAft>
                <a:spcPts val="400"/>
              </a:spcAft>
            </a:pPr>
            <a:r>
              <a:rPr sz="1500" b="0">
                <a:solidFill>
                  <a:srgbClr val="222A33"/>
                </a:solidFill>
                <a:latin typeface="Calibri"/>
              </a:rPr>
              <a:t>CAST removes the fine suspended solids, oils, and organics that make challenging source water and treated effluent hard to clarify and expensive to reuse. It installs </a:t>
            </a:r>
            <a:r>
              <a:rPr sz="1500" b="1">
                <a:solidFill>
                  <a:srgbClr val="1F3A5F"/>
                </a:solidFill>
                <a:latin typeface="Calibri"/>
              </a:rPr>
              <a:t>ahead of your existing treatment</a:t>
            </a:r>
            <a:r>
              <a:rPr sz="1500" b="0">
                <a:solidFill>
                  <a:srgbClr val="222A33"/>
                </a:solidFill>
                <a:latin typeface="Calibri"/>
              </a:rPr>
              <a:t>, is delivered </a:t>
            </a:r>
            <a:r>
              <a:rPr sz="1500" b="1">
                <a:solidFill>
                  <a:srgbClr val="1F3A5F"/>
                </a:solidFill>
                <a:latin typeface="Calibri"/>
              </a:rPr>
              <a:t>as a service</a:t>
            </a:r>
            <a:r>
              <a:rPr sz="1500" b="0">
                <a:solidFill>
                  <a:srgbClr val="222A33"/>
                </a:solidFill>
                <a:latin typeface="Calibri"/>
              </a:rPr>
              <a:t>, and is proven first in a </a:t>
            </a:r>
            <a:r>
              <a:rPr sz="1500" b="1">
                <a:solidFill>
                  <a:srgbClr val="1F3A5F"/>
                </a:solidFill>
                <a:latin typeface="Calibri"/>
              </a:rPr>
              <a:t>paid on-site pilot</a:t>
            </a:r>
            <a:r>
              <a:rPr sz="1500" b="0">
                <a:solidFill>
                  <a:srgbClr val="222A33"/>
                </a:solidFill>
                <a:latin typeface="Calibri"/>
              </a:rPr>
              <a:t>.</a:t>
            </a:r>
          </a:p>
        </p:txBody>
      </p:sp>
      <p:sp>
        <p:nvSpPr>
          <p:cNvPr id="9" name="Rectangle 8"/>
          <p:cNvSpPr/>
          <p:nvPr/>
        </p:nvSpPr>
        <p:spPr>
          <a:xfrm>
            <a:off x="731520" y="2514600"/>
            <a:ext cx="3429000" cy="301752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31520" y="2514600"/>
            <a:ext cx="3429000" cy="1097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1005840" y="2834640"/>
            <a:ext cx="640080" cy="640080"/>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05840" y="2834640"/>
            <a:ext cx="640080" cy="640080"/>
          </a:xfrm>
          <a:prstGeom prst="rect">
            <a:avLst/>
          </a:prstGeom>
          <a:noFill/>
        </p:spPr>
        <p:txBody>
          <a:bodyPr wrap="square" anchor="ctr" lIns="0" rIns="0" tIns="0" bIns="0">
            <a:spAutoFit/>
          </a:bodyPr>
          <a:lstStyle/>
          <a:p>
            <a:pPr algn="ctr">
              <a:lnSpc>
                <a:spcPct val="100000"/>
              </a:lnSpc>
              <a:spcBef>
                <a:spcPts val="0"/>
              </a:spcBef>
              <a:spcAft>
                <a:spcPts val="400"/>
              </a:spcAft>
            </a:pPr>
            <a:r>
              <a:rPr sz="2400" b="1">
                <a:solidFill>
                  <a:srgbClr val="FFFFFF"/>
                </a:solidFill>
                <a:latin typeface="Calibri"/>
              </a:rPr>
              <a:t>1</a:t>
            </a:r>
          </a:p>
        </p:txBody>
      </p:sp>
      <p:sp>
        <p:nvSpPr>
          <p:cNvPr id="13" name="TextBox 12"/>
          <p:cNvSpPr txBox="1"/>
          <p:nvPr/>
        </p:nvSpPr>
        <p:spPr>
          <a:xfrm>
            <a:off x="1005840" y="3657600"/>
            <a:ext cx="2880360" cy="457200"/>
          </a:xfrm>
          <a:prstGeom prst="rect">
            <a:avLst/>
          </a:prstGeom>
          <a:noFill/>
        </p:spPr>
        <p:txBody>
          <a:bodyPr wrap="square" anchor="t" lIns="0" rIns="0" tIns="0" bIns="0">
            <a:spAutoFit/>
          </a:bodyPr>
          <a:lstStyle/>
          <a:p>
            <a:pPr algn="l">
              <a:lnSpc>
                <a:spcPct val="100000"/>
              </a:lnSpc>
              <a:spcBef>
                <a:spcPts val="0"/>
              </a:spcBef>
              <a:spcAft>
                <a:spcPts val="400"/>
              </a:spcAft>
            </a:pPr>
            <a:r>
              <a:rPr sz="1700" b="1">
                <a:solidFill>
                  <a:srgbClr val="1F3A5F"/>
                </a:solidFill>
                <a:latin typeface="Calibri"/>
              </a:rPr>
              <a:t>Who we are</a:t>
            </a:r>
          </a:p>
        </p:txBody>
      </p:sp>
      <p:sp>
        <p:nvSpPr>
          <p:cNvPr id="14" name="TextBox 13"/>
          <p:cNvSpPr txBox="1"/>
          <p:nvPr/>
        </p:nvSpPr>
        <p:spPr>
          <a:xfrm>
            <a:off x="1005840" y="4160520"/>
            <a:ext cx="2880360" cy="1280160"/>
          </a:xfrm>
          <a:prstGeom prst="rect">
            <a:avLst/>
          </a:prstGeom>
          <a:noFill/>
        </p:spPr>
        <p:txBody>
          <a:bodyPr wrap="square" anchor="t" lIns="0" rIns="0" tIns="0" bIns="0">
            <a:spAutoFit/>
          </a:bodyPr>
          <a:lstStyle/>
          <a:p>
            <a:pPr algn="l">
              <a:lnSpc>
                <a:spcPct val="108000"/>
              </a:lnSpc>
              <a:spcBef>
                <a:spcPts val="0"/>
              </a:spcBef>
              <a:spcAft>
                <a:spcPts val="400"/>
              </a:spcAft>
            </a:pPr>
            <a:r>
              <a:rPr sz="1250" b="0">
                <a:solidFill>
                  <a:srgbClr val="535F6B"/>
                </a:solidFill>
                <a:latin typeface="Calibri"/>
              </a:rPr>
              <a:t>Flotration Technologies — an early-stage water treatment company with active paid pilots in municipal and industrial settings.</a:t>
            </a:r>
          </a:p>
        </p:txBody>
      </p:sp>
      <p:sp>
        <p:nvSpPr>
          <p:cNvPr id="15" name="Rectangle 14"/>
          <p:cNvSpPr/>
          <p:nvPr/>
        </p:nvSpPr>
        <p:spPr>
          <a:xfrm>
            <a:off x="4480560" y="2514600"/>
            <a:ext cx="3429000" cy="301752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4480560" y="2514600"/>
            <a:ext cx="3429000" cy="1097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4754880" y="2834640"/>
            <a:ext cx="640080" cy="640080"/>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754880" y="2834640"/>
            <a:ext cx="640080" cy="640080"/>
          </a:xfrm>
          <a:prstGeom prst="rect">
            <a:avLst/>
          </a:prstGeom>
          <a:noFill/>
        </p:spPr>
        <p:txBody>
          <a:bodyPr wrap="square" anchor="ctr" lIns="0" rIns="0" tIns="0" bIns="0">
            <a:spAutoFit/>
          </a:bodyPr>
          <a:lstStyle/>
          <a:p>
            <a:pPr algn="ctr">
              <a:lnSpc>
                <a:spcPct val="100000"/>
              </a:lnSpc>
              <a:spcBef>
                <a:spcPts val="0"/>
              </a:spcBef>
              <a:spcAft>
                <a:spcPts val="400"/>
              </a:spcAft>
            </a:pPr>
            <a:r>
              <a:rPr sz="2400" b="1">
                <a:solidFill>
                  <a:srgbClr val="FFFFFF"/>
                </a:solidFill>
                <a:latin typeface="Calibri"/>
              </a:rPr>
              <a:t>2</a:t>
            </a:r>
          </a:p>
        </p:txBody>
      </p:sp>
      <p:sp>
        <p:nvSpPr>
          <p:cNvPr id="19" name="TextBox 18"/>
          <p:cNvSpPr txBox="1"/>
          <p:nvPr/>
        </p:nvSpPr>
        <p:spPr>
          <a:xfrm>
            <a:off x="4754880" y="3657600"/>
            <a:ext cx="2880360" cy="457200"/>
          </a:xfrm>
          <a:prstGeom prst="rect">
            <a:avLst/>
          </a:prstGeom>
          <a:noFill/>
        </p:spPr>
        <p:txBody>
          <a:bodyPr wrap="square" anchor="t" lIns="0" rIns="0" tIns="0" bIns="0">
            <a:spAutoFit/>
          </a:bodyPr>
          <a:lstStyle/>
          <a:p>
            <a:pPr algn="l">
              <a:lnSpc>
                <a:spcPct val="100000"/>
              </a:lnSpc>
              <a:spcBef>
                <a:spcPts val="0"/>
              </a:spcBef>
              <a:spcAft>
                <a:spcPts val="400"/>
              </a:spcAft>
            </a:pPr>
            <a:r>
              <a:rPr sz="1700" b="1">
                <a:solidFill>
                  <a:srgbClr val="1F3A5F"/>
                </a:solidFill>
                <a:latin typeface="Calibri"/>
              </a:rPr>
              <a:t>What CAST is</a:t>
            </a:r>
          </a:p>
        </p:txBody>
      </p:sp>
      <p:sp>
        <p:nvSpPr>
          <p:cNvPr id="20" name="TextBox 19"/>
          <p:cNvSpPr txBox="1"/>
          <p:nvPr/>
        </p:nvSpPr>
        <p:spPr>
          <a:xfrm>
            <a:off x="4754880" y="4160520"/>
            <a:ext cx="2880360" cy="1280160"/>
          </a:xfrm>
          <a:prstGeom prst="rect">
            <a:avLst/>
          </a:prstGeom>
          <a:noFill/>
        </p:spPr>
        <p:txBody>
          <a:bodyPr wrap="square" anchor="t" lIns="0" rIns="0" tIns="0" bIns="0">
            <a:spAutoFit/>
          </a:bodyPr>
          <a:lstStyle/>
          <a:p>
            <a:pPr algn="l">
              <a:lnSpc>
                <a:spcPct val="108000"/>
              </a:lnSpc>
              <a:spcBef>
                <a:spcPts val="0"/>
              </a:spcBef>
              <a:spcAft>
                <a:spcPts val="400"/>
              </a:spcAft>
            </a:pPr>
            <a:r>
              <a:rPr sz="1250" b="0">
                <a:solidFill>
                  <a:srgbClr val="535F6B"/>
                </a:solidFill>
                <a:latin typeface="Calibri"/>
              </a:rPr>
              <a:t>A modular pretreatment unit, delivered on a lease-plus-usage basis. Units only, field-deployable, scalable.</a:t>
            </a:r>
          </a:p>
        </p:txBody>
      </p:sp>
      <p:sp>
        <p:nvSpPr>
          <p:cNvPr id="21" name="Rectangle 20"/>
          <p:cNvSpPr/>
          <p:nvPr/>
        </p:nvSpPr>
        <p:spPr>
          <a:xfrm>
            <a:off x="8229600" y="2514600"/>
            <a:ext cx="3429000" cy="301752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8229600" y="2514600"/>
            <a:ext cx="3429000" cy="1097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8503920" y="2834640"/>
            <a:ext cx="640080" cy="640080"/>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503920" y="2834640"/>
            <a:ext cx="640080" cy="640080"/>
          </a:xfrm>
          <a:prstGeom prst="rect">
            <a:avLst/>
          </a:prstGeom>
          <a:noFill/>
        </p:spPr>
        <p:txBody>
          <a:bodyPr wrap="square" anchor="ctr" lIns="0" rIns="0" tIns="0" bIns="0">
            <a:spAutoFit/>
          </a:bodyPr>
          <a:lstStyle/>
          <a:p>
            <a:pPr algn="ctr">
              <a:lnSpc>
                <a:spcPct val="100000"/>
              </a:lnSpc>
              <a:spcBef>
                <a:spcPts val="0"/>
              </a:spcBef>
              <a:spcAft>
                <a:spcPts val="400"/>
              </a:spcAft>
            </a:pPr>
            <a:r>
              <a:rPr sz="2400" b="1">
                <a:solidFill>
                  <a:srgbClr val="FFFFFF"/>
                </a:solidFill>
                <a:latin typeface="Calibri"/>
              </a:rPr>
              <a:t>3</a:t>
            </a:r>
          </a:p>
        </p:txBody>
      </p:sp>
      <p:sp>
        <p:nvSpPr>
          <p:cNvPr id="25" name="TextBox 24"/>
          <p:cNvSpPr txBox="1"/>
          <p:nvPr/>
        </p:nvSpPr>
        <p:spPr>
          <a:xfrm>
            <a:off x="8503920" y="3657600"/>
            <a:ext cx="2880360" cy="457200"/>
          </a:xfrm>
          <a:prstGeom prst="rect">
            <a:avLst/>
          </a:prstGeom>
          <a:noFill/>
        </p:spPr>
        <p:txBody>
          <a:bodyPr wrap="square" anchor="t" lIns="0" rIns="0" tIns="0" bIns="0">
            <a:spAutoFit/>
          </a:bodyPr>
          <a:lstStyle/>
          <a:p>
            <a:pPr algn="l">
              <a:lnSpc>
                <a:spcPct val="100000"/>
              </a:lnSpc>
              <a:spcBef>
                <a:spcPts val="0"/>
              </a:spcBef>
              <a:spcAft>
                <a:spcPts val="400"/>
              </a:spcAft>
            </a:pPr>
            <a:r>
              <a:rPr sz="1700" b="1">
                <a:solidFill>
                  <a:srgbClr val="1F3A5F"/>
                </a:solidFill>
                <a:latin typeface="Calibri"/>
              </a:rPr>
              <a:t>On the table today</a:t>
            </a:r>
          </a:p>
        </p:txBody>
      </p:sp>
      <p:sp>
        <p:nvSpPr>
          <p:cNvPr id="26" name="TextBox 25"/>
          <p:cNvSpPr txBox="1"/>
          <p:nvPr/>
        </p:nvSpPr>
        <p:spPr>
          <a:xfrm>
            <a:off x="8503920" y="4160520"/>
            <a:ext cx="2880360" cy="1280160"/>
          </a:xfrm>
          <a:prstGeom prst="rect">
            <a:avLst/>
          </a:prstGeom>
          <a:noFill/>
        </p:spPr>
        <p:txBody>
          <a:bodyPr wrap="square" anchor="t" lIns="0" rIns="0" tIns="0" bIns="0">
            <a:spAutoFit/>
          </a:bodyPr>
          <a:lstStyle/>
          <a:p>
            <a:pPr algn="l">
              <a:lnSpc>
                <a:spcPct val="108000"/>
              </a:lnSpc>
              <a:spcBef>
                <a:spcPts val="0"/>
              </a:spcBef>
              <a:spcAft>
                <a:spcPts val="400"/>
              </a:spcAft>
            </a:pPr>
            <a:r>
              <a:rPr sz="1250" b="0">
                <a:solidFill>
                  <a:srgbClr val="535F6B"/>
                </a:solidFill>
                <a:latin typeface="Calibri"/>
              </a:rPr>
              <a:t>A scaled model and a working bench-scale unit you can run your own water through.</a:t>
            </a:r>
          </a:p>
        </p:txBody>
      </p:sp>
      <p:sp>
        <p:nvSpPr>
          <p:cNvPr id="27" name="Rectangle 26"/>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29" name="TextBox 28"/>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THE PROBLEM</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The water problems CAST is built for</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TextBox 7"/>
          <p:cNvSpPr txBox="1"/>
          <p:nvPr/>
        </p:nvSpPr>
        <p:spPr>
          <a:xfrm>
            <a:off x="731520" y="1298448"/>
            <a:ext cx="10698480" cy="320040"/>
          </a:xfrm>
          <a:prstGeom prst="rect">
            <a:avLst/>
          </a:prstGeom>
          <a:noFill/>
        </p:spPr>
        <p:txBody>
          <a:bodyPr wrap="square" anchor="t" lIns="0" rIns="0" tIns="0" bIns="0">
            <a:spAutoFit/>
          </a:bodyPr>
          <a:lstStyle/>
          <a:p>
            <a:pPr algn="l">
              <a:lnSpc>
                <a:spcPct val="100000"/>
              </a:lnSpc>
              <a:spcBef>
                <a:spcPts val="0"/>
              </a:spcBef>
              <a:spcAft>
                <a:spcPts val="400"/>
              </a:spcAft>
            </a:pPr>
            <a:r>
              <a:rPr sz="1200" b="0" i="1">
                <a:solidFill>
                  <a:srgbClr val="535F6B"/>
                </a:solidFill>
                <a:latin typeface="Calibri"/>
              </a:rPr>
              <a:t>Common across municipal, industrial, energy, and federal water. Actual chemistry is confirmed in a pilot.</a:t>
            </a:r>
          </a:p>
        </p:txBody>
      </p:sp>
      <p:sp>
        <p:nvSpPr>
          <p:cNvPr id="9" name="Rectangle 8"/>
          <p:cNvSpPr/>
          <p:nvPr/>
        </p:nvSpPr>
        <p:spPr>
          <a:xfrm>
            <a:off x="731520" y="1828800"/>
            <a:ext cx="10698480" cy="1078992"/>
          </a:xfrm>
          <a:prstGeom prst="rect">
            <a:avLst/>
          </a:prstGeom>
          <a:solidFill>
            <a:srgbClr val="F2F5F8"/>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31520" y="1828800"/>
            <a:ext cx="822960" cy="1078992"/>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31520" y="1828800"/>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1</a:t>
            </a:r>
          </a:p>
        </p:txBody>
      </p:sp>
      <p:sp>
        <p:nvSpPr>
          <p:cNvPr id="12" name="TextBox 11"/>
          <p:cNvSpPr txBox="1"/>
          <p:nvPr/>
        </p:nvSpPr>
        <p:spPr>
          <a:xfrm>
            <a:off x="1783080" y="1975104"/>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Contaminants that resist treatment</a:t>
            </a:r>
          </a:p>
        </p:txBody>
      </p:sp>
      <p:sp>
        <p:nvSpPr>
          <p:cNvPr id="13" name="TextBox 12"/>
          <p:cNvSpPr txBox="1"/>
          <p:nvPr/>
        </p:nvSpPr>
        <p:spPr>
          <a:xfrm>
            <a:off x="1783080" y="2340864"/>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PFAS, fine suspended solids, oils, organics, and metals overload conventional processes and foul the media and membranes behind them.</a:t>
            </a:r>
          </a:p>
        </p:txBody>
      </p:sp>
      <p:sp>
        <p:nvSpPr>
          <p:cNvPr id="14" name="Rectangle 13"/>
          <p:cNvSpPr/>
          <p:nvPr/>
        </p:nvSpPr>
        <p:spPr>
          <a:xfrm>
            <a:off x="731520" y="2962656"/>
            <a:ext cx="10698480" cy="1078992"/>
          </a:xfrm>
          <a:prstGeom prst="rect">
            <a:avLst/>
          </a:prstGeom>
          <a:solidFill>
            <a:srgbClr val="FFFFFF"/>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31520" y="2962656"/>
            <a:ext cx="822960" cy="1078992"/>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31520" y="2962656"/>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2</a:t>
            </a:r>
          </a:p>
        </p:txBody>
      </p:sp>
      <p:sp>
        <p:nvSpPr>
          <p:cNvPr id="17" name="TextBox 16"/>
          <p:cNvSpPr txBox="1"/>
          <p:nvPr/>
        </p:nvSpPr>
        <p:spPr>
          <a:xfrm>
            <a:off x="1783080" y="3108960"/>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Sources under growing stress</a:t>
            </a:r>
          </a:p>
        </p:txBody>
      </p:sp>
      <p:sp>
        <p:nvSpPr>
          <p:cNvPr id="18" name="TextBox 17"/>
          <p:cNvSpPr txBox="1"/>
          <p:nvPr/>
        </p:nvSpPr>
        <p:spPr>
          <a:xfrm>
            <a:off x="1783080" y="3474720"/>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Drought, saline intrusion, and declining source quality force more water to be recovered from harder, more variable feeds.</a:t>
            </a:r>
          </a:p>
        </p:txBody>
      </p:sp>
      <p:sp>
        <p:nvSpPr>
          <p:cNvPr id="19" name="Rectangle 18"/>
          <p:cNvSpPr/>
          <p:nvPr/>
        </p:nvSpPr>
        <p:spPr>
          <a:xfrm>
            <a:off x="731520" y="4096512"/>
            <a:ext cx="10698480" cy="1078992"/>
          </a:xfrm>
          <a:prstGeom prst="rect">
            <a:avLst/>
          </a:prstGeom>
          <a:solidFill>
            <a:srgbClr val="F2F5F8"/>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731520" y="4096512"/>
            <a:ext cx="822960" cy="1078992"/>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31520" y="4096512"/>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3</a:t>
            </a:r>
          </a:p>
        </p:txBody>
      </p:sp>
      <p:sp>
        <p:nvSpPr>
          <p:cNvPr id="22" name="TextBox 21"/>
          <p:cNvSpPr txBox="1"/>
          <p:nvPr/>
        </p:nvSpPr>
        <p:spPr>
          <a:xfrm>
            <a:off x="1783080" y="4242816"/>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Discharge limits are tightening</a:t>
            </a:r>
          </a:p>
        </p:txBody>
      </p:sp>
      <p:sp>
        <p:nvSpPr>
          <p:cNvPr id="23" name="TextBox 22"/>
          <p:cNvSpPr txBox="1"/>
          <p:nvPr/>
        </p:nvSpPr>
        <p:spPr>
          <a:xfrm>
            <a:off x="1783080" y="4608576"/>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Rising limits on PFAS, TSS, oil &amp; grease, and metals, alongside growing expectations for reuse and freshwater reduction.</a:t>
            </a:r>
          </a:p>
        </p:txBody>
      </p:sp>
      <p:sp>
        <p:nvSpPr>
          <p:cNvPr id="24" name="Rectangle 23"/>
          <p:cNvSpPr/>
          <p:nvPr/>
        </p:nvSpPr>
        <p:spPr>
          <a:xfrm>
            <a:off x="731520" y="5230368"/>
            <a:ext cx="10698480" cy="1078992"/>
          </a:xfrm>
          <a:prstGeom prst="rect">
            <a:avLst/>
          </a:prstGeom>
          <a:solidFill>
            <a:srgbClr val="FFFFFF"/>
          </a:solidFill>
          <a:ln w="9525">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731520" y="5230368"/>
            <a:ext cx="822960" cy="1078992"/>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731520" y="5230368"/>
            <a:ext cx="822960" cy="1078992"/>
          </a:xfrm>
          <a:prstGeom prst="rect">
            <a:avLst/>
          </a:prstGeom>
          <a:noFill/>
        </p:spPr>
        <p:txBody>
          <a:bodyPr wrap="square" anchor="ctr" lIns="0" rIns="0" tIns="0" bIns="0">
            <a:spAutoFit/>
          </a:bodyPr>
          <a:lstStyle/>
          <a:p>
            <a:pPr algn="ctr">
              <a:lnSpc>
                <a:spcPct val="100000"/>
              </a:lnSpc>
              <a:spcBef>
                <a:spcPts val="0"/>
              </a:spcBef>
              <a:spcAft>
                <a:spcPts val="400"/>
              </a:spcAft>
            </a:pPr>
            <a:r>
              <a:rPr sz="2600" b="1">
                <a:solidFill>
                  <a:srgbClr val="FFFFFF"/>
                </a:solidFill>
                <a:latin typeface="Calibri"/>
              </a:rPr>
              <a:t>4</a:t>
            </a:r>
          </a:p>
        </p:txBody>
      </p:sp>
      <p:sp>
        <p:nvSpPr>
          <p:cNvPr id="27" name="TextBox 26"/>
          <p:cNvSpPr txBox="1"/>
          <p:nvPr/>
        </p:nvSpPr>
        <p:spPr>
          <a:xfrm>
            <a:off x="1783080" y="5376672"/>
            <a:ext cx="9418320" cy="365760"/>
          </a:xfrm>
          <a:prstGeom prst="rect">
            <a:avLst/>
          </a:prstGeom>
          <a:noFill/>
        </p:spPr>
        <p:txBody>
          <a:bodyPr wrap="square" anchor="t" lIns="0" rIns="0" tIns="0" bIns="0">
            <a:spAutoFit/>
          </a:bodyPr>
          <a:lstStyle/>
          <a:p>
            <a:pPr algn="l">
              <a:lnSpc>
                <a:spcPct val="100000"/>
              </a:lnSpc>
              <a:spcBef>
                <a:spcPts val="0"/>
              </a:spcBef>
              <a:spcAft>
                <a:spcPts val="400"/>
              </a:spcAft>
            </a:pPr>
            <a:r>
              <a:rPr sz="1550" b="1">
                <a:solidFill>
                  <a:srgbClr val="1F3A5F"/>
                </a:solidFill>
                <a:latin typeface="Calibri"/>
              </a:rPr>
              <a:t>Treatment is expensive to run</a:t>
            </a:r>
          </a:p>
        </p:txBody>
      </p:sp>
      <p:sp>
        <p:nvSpPr>
          <p:cNvPr id="28" name="TextBox 27"/>
          <p:cNvSpPr txBox="1"/>
          <p:nvPr/>
        </p:nvSpPr>
        <p:spPr>
          <a:xfrm>
            <a:off x="1783080" y="5742432"/>
            <a:ext cx="9418320" cy="502920"/>
          </a:xfrm>
          <a:prstGeom prst="rect">
            <a:avLst/>
          </a:prstGeom>
          <a:noFill/>
        </p:spPr>
        <p:txBody>
          <a:bodyPr wrap="square" anchor="t" lIns="0" rIns="0" tIns="0" bIns="0">
            <a:spAutoFit/>
          </a:bodyPr>
          <a:lstStyle/>
          <a:p>
            <a:pPr algn="l">
              <a:lnSpc>
                <a:spcPct val="103000"/>
              </a:lnSpc>
              <a:spcBef>
                <a:spcPts val="0"/>
              </a:spcBef>
              <a:spcAft>
                <a:spcPts val="400"/>
              </a:spcAft>
            </a:pPr>
            <a:r>
              <a:rPr sz="1200" b="0">
                <a:solidFill>
                  <a:srgbClr val="535F6B"/>
                </a:solidFill>
                <a:latin typeface="Calibri"/>
              </a:rPr>
              <a:t>Media replacement, membrane fouling, chemical dosing, and disposal are the recurring costs pretreatment is built to cut.</a:t>
            </a:r>
          </a:p>
        </p:txBody>
      </p:sp>
      <p:sp>
        <p:nvSpPr>
          <p:cNvPr id="29" name="Rectangle 28"/>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31" name="TextBox 30"/>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WHAT CAST IS</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A pretreatment unit, delivered as a service</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Rectangle 7"/>
          <p:cNvSpPr/>
          <p:nvPr/>
        </p:nvSpPr>
        <p:spPr>
          <a:xfrm>
            <a:off x="731520" y="1508760"/>
            <a:ext cx="4297680" cy="4480560"/>
          </a:xfrm>
          <a:prstGeom prst="rect">
            <a:avLst/>
          </a:prstGeom>
          <a:solidFill>
            <a:srgbClr val="F2F5F8"/>
          </a:solidFill>
          <a:ln w="1270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9" name="CAST scaled model" descr="CAST scaled model"/>
          <p:cNvPicPr>
            <a:picLocks noChangeAspect="1"/>
          </p:cNvPicPr>
          <p:nvPr/>
        </p:nvPicPr>
        <p:blipFill>
          <a:blip r:embed="rId4"/>
          <a:stretch>
            <a:fillRect/>
          </a:stretch>
        </p:blipFill>
        <p:spPr>
          <a:xfrm>
            <a:off x="1344454" y="2468880"/>
            <a:ext cx="3071812" cy="2303859"/>
          </a:xfrm>
          <a:prstGeom prst="rect">
            <a:avLst/>
          </a:prstGeom>
        </p:spPr>
      </p:pic>
      <p:sp>
        <p:nvSpPr>
          <p:cNvPr id="10" name="TextBox 9"/>
          <p:cNvSpPr txBox="1"/>
          <p:nvPr/>
        </p:nvSpPr>
        <p:spPr>
          <a:xfrm>
            <a:off x="822960" y="1691640"/>
            <a:ext cx="4114800" cy="640080"/>
          </a:xfrm>
          <a:prstGeom prst="rect">
            <a:avLst/>
          </a:prstGeom>
          <a:noFill/>
        </p:spPr>
        <p:txBody>
          <a:bodyPr wrap="square" anchor="t" lIns="0" rIns="0" tIns="0" bIns="0">
            <a:spAutoFit/>
          </a:bodyPr>
          <a:lstStyle/>
          <a:p>
            <a:pPr algn="l">
              <a:lnSpc>
                <a:spcPct val="105000"/>
              </a:lnSpc>
              <a:spcBef>
                <a:spcPts val="0"/>
              </a:spcBef>
              <a:spcAft>
                <a:spcPts val="300"/>
              </a:spcAft>
            </a:pPr>
            <a:r>
              <a:rPr sz="1500" b="1">
                <a:solidFill>
                  <a:srgbClr val="1F3A5F"/>
                </a:solidFill>
                <a:latin typeface="Calibri"/>
              </a:rPr>
              <a:t>The CAST unit</a:t>
            </a:r>
          </a:p>
          <a:p>
            <a:pPr algn="l">
              <a:lnSpc>
                <a:spcPct val="105000"/>
              </a:lnSpc>
              <a:spcBef>
                <a:spcPts val="0"/>
              </a:spcBef>
              <a:spcAft>
                <a:spcPts val="300"/>
              </a:spcAft>
            </a:pPr>
            <a:r>
              <a:rPr sz="1150" b="0">
                <a:solidFill>
                  <a:srgbClr val="535F6B"/>
                </a:solidFill>
                <a:latin typeface="Calibri"/>
              </a:rPr>
              <a:t>Capillary vessels, selective ion exchange, and integrated controls in a single skid.</a:t>
            </a:r>
          </a:p>
        </p:txBody>
      </p:sp>
      <p:sp>
        <p:nvSpPr>
          <p:cNvPr id="11" name="TextBox 10"/>
          <p:cNvSpPr txBox="1"/>
          <p:nvPr/>
        </p:nvSpPr>
        <p:spPr>
          <a:xfrm>
            <a:off x="822960" y="5669280"/>
            <a:ext cx="4114800" cy="27432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CAST = Capillary Action Separation Technology</a:t>
            </a:r>
          </a:p>
        </p:txBody>
      </p:sp>
      <p:sp>
        <p:nvSpPr>
          <p:cNvPr id="12" name="Rectangle 11"/>
          <p:cNvSpPr/>
          <p:nvPr/>
        </p:nvSpPr>
        <p:spPr>
          <a:xfrm>
            <a:off x="5349240" y="1508760"/>
            <a:ext cx="6035040" cy="1417320"/>
          </a:xfrm>
          <a:prstGeom prst="rect">
            <a:avLst/>
          </a:prstGeom>
          <a:solidFill>
            <a:srgbClr val="FFFFFF"/>
          </a:solidFill>
          <a:ln w="1270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349240" y="1508760"/>
            <a:ext cx="91440" cy="141732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669280" y="1673352"/>
            <a:ext cx="5486400" cy="365760"/>
          </a:xfrm>
          <a:prstGeom prst="rect">
            <a:avLst/>
          </a:prstGeom>
          <a:noFill/>
        </p:spPr>
        <p:txBody>
          <a:bodyPr wrap="square" anchor="t" lIns="0" rIns="0" tIns="0" bIns="0">
            <a:spAutoFit/>
          </a:bodyPr>
          <a:lstStyle/>
          <a:p>
            <a:pPr algn="l">
              <a:lnSpc>
                <a:spcPct val="100000"/>
              </a:lnSpc>
              <a:spcBef>
                <a:spcPts val="0"/>
              </a:spcBef>
              <a:spcAft>
                <a:spcPts val="400"/>
              </a:spcAft>
            </a:pPr>
            <a:r>
              <a:rPr sz="1500" b="1">
                <a:solidFill>
                  <a:srgbClr val="2C7FB8"/>
                </a:solidFill>
                <a:latin typeface="Calibri"/>
              </a:rPr>
              <a:t>1.  </a:t>
            </a:r>
            <a:r>
              <a:rPr sz="1500" b="1">
                <a:solidFill>
                  <a:srgbClr val="1F3A5F"/>
                </a:solidFill>
                <a:latin typeface="Calibri"/>
              </a:rPr>
              <a:t>A pretreatment unit</a:t>
            </a:r>
          </a:p>
        </p:txBody>
      </p:sp>
      <p:sp>
        <p:nvSpPr>
          <p:cNvPr id="15" name="TextBox 14"/>
          <p:cNvSpPr txBox="1"/>
          <p:nvPr/>
        </p:nvSpPr>
        <p:spPr>
          <a:xfrm>
            <a:off x="5669280" y="2075688"/>
            <a:ext cx="5486400" cy="777240"/>
          </a:xfrm>
          <a:prstGeom prst="rect">
            <a:avLst/>
          </a:prstGeom>
          <a:noFill/>
        </p:spPr>
        <p:txBody>
          <a:bodyPr wrap="square" anchor="t" lIns="0" rIns="0" tIns="0" bIns="0">
            <a:spAutoFit/>
          </a:bodyPr>
          <a:lstStyle/>
          <a:p>
            <a:pPr algn="l">
              <a:lnSpc>
                <a:spcPct val="105000"/>
              </a:lnSpc>
              <a:spcBef>
                <a:spcPts val="0"/>
              </a:spcBef>
              <a:spcAft>
                <a:spcPts val="400"/>
              </a:spcAft>
            </a:pPr>
            <a:r>
              <a:rPr sz="1250" b="0">
                <a:solidFill>
                  <a:srgbClr val="535F6B"/>
                </a:solidFill>
                <a:latin typeface="Calibri"/>
              </a:rPr>
              <a:t>Installs ahead of your existing or planned treatment — clarifiers, flotation, RO, ion exchange, or membranes — and improves the performance and economics of whatever sits behind it.</a:t>
            </a:r>
          </a:p>
        </p:txBody>
      </p:sp>
      <p:sp>
        <p:nvSpPr>
          <p:cNvPr id="16" name="Rectangle 15"/>
          <p:cNvSpPr/>
          <p:nvPr/>
        </p:nvSpPr>
        <p:spPr>
          <a:xfrm>
            <a:off x="5349240" y="3035808"/>
            <a:ext cx="6035040" cy="1417320"/>
          </a:xfrm>
          <a:prstGeom prst="rect">
            <a:avLst/>
          </a:prstGeom>
          <a:solidFill>
            <a:srgbClr val="FFFFFF"/>
          </a:solidFill>
          <a:ln w="1270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349240" y="3035808"/>
            <a:ext cx="91440" cy="141732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669280" y="3200400"/>
            <a:ext cx="5486400" cy="365760"/>
          </a:xfrm>
          <a:prstGeom prst="rect">
            <a:avLst/>
          </a:prstGeom>
          <a:noFill/>
        </p:spPr>
        <p:txBody>
          <a:bodyPr wrap="square" anchor="t" lIns="0" rIns="0" tIns="0" bIns="0">
            <a:spAutoFit/>
          </a:bodyPr>
          <a:lstStyle/>
          <a:p>
            <a:pPr algn="l">
              <a:lnSpc>
                <a:spcPct val="100000"/>
              </a:lnSpc>
              <a:spcBef>
                <a:spcPts val="0"/>
              </a:spcBef>
              <a:spcAft>
                <a:spcPts val="400"/>
              </a:spcAft>
            </a:pPr>
            <a:r>
              <a:rPr sz="1500" b="1">
                <a:solidFill>
                  <a:srgbClr val="2C7FB8"/>
                </a:solidFill>
                <a:latin typeface="Calibri"/>
              </a:rPr>
              <a:t>2.  </a:t>
            </a:r>
            <a:r>
              <a:rPr sz="1500" b="1">
                <a:solidFill>
                  <a:srgbClr val="1F3A5F"/>
                </a:solidFill>
                <a:latin typeface="Calibri"/>
              </a:rPr>
              <a:t>Units only, modular</a:t>
            </a:r>
          </a:p>
        </p:txBody>
      </p:sp>
      <p:sp>
        <p:nvSpPr>
          <p:cNvPr id="19" name="TextBox 18"/>
          <p:cNvSpPr txBox="1"/>
          <p:nvPr/>
        </p:nvSpPr>
        <p:spPr>
          <a:xfrm>
            <a:off x="5669280" y="3602736"/>
            <a:ext cx="5486400" cy="777240"/>
          </a:xfrm>
          <a:prstGeom prst="rect">
            <a:avLst/>
          </a:prstGeom>
          <a:noFill/>
        </p:spPr>
        <p:txBody>
          <a:bodyPr wrap="square" anchor="t" lIns="0" rIns="0" tIns="0" bIns="0">
            <a:spAutoFit/>
          </a:bodyPr>
          <a:lstStyle/>
          <a:p>
            <a:pPr algn="l">
              <a:lnSpc>
                <a:spcPct val="105000"/>
              </a:lnSpc>
              <a:spcBef>
                <a:spcPts val="0"/>
              </a:spcBef>
              <a:spcAft>
                <a:spcPts val="400"/>
              </a:spcAft>
            </a:pPr>
            <a:r>
              <a:rPr sz="1250" b="0">
                <a:solidFill>
                  <a:srgbClr val="535F6B"/>
                </a:solidFill>
                <a:latin typeface="Calibri"/>
              </a:rPr>
              <a:t>Field-deployable skids. Scale by adding capacity for phased or distributed needs. No fixed one-size package — the train is matched to your water.</a:t>
            </a:r>
          </a:p>
        </p:txBody>
      </p:sp>
      <p:sp>
        <p:nvSpPr>
          <p:cNvPr id="20" name="Rectangle 19"/>
          <p:cNvSpPr/>
          <p:nvPr/>
        </p:nvSpPr>
        <p:spPr>
          <a:xfrm>
            <a:off x="5349240" y="4562856"/>
            <a:ext cx="6035040" cy="1417320"/>
          </a:xfrm>
          <a:prstGeom prst="rect">
            <a:avLst/>
          </a:prstGeom>
          <a:solidFill>
            <a:srgbClr val="FFFFFF"/>
          </a:solidFill>
          <a:ln w="1270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349240" y="4562856"/>
            <a:ext cx="91440" cy="141732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669280" y="4727448"/>
            <a:ext cx="5486400" cy="365760"/>
          </a:xfrm>
          <a:prstGeom prst="rect">
            <a:avLst/>
          </a:prstGeom>
          <a:noFill/>
        </p:spPr>
        <p:txBody>
          <a:bodyPr wrap="square" anchor="t" lIns="0" rIns="0" tIns="0" bIns="0">
            <a:spAutoFit/>
          </a:bodyPr>
          <a:lstStyle/>
          <a:p>
            <a:pPr algn="l">
              <a:lnSpc>
                <a:spcPct val="100000"/>
              </a:lnSpc>
              <a:spcBef>
                <a:spcPts val="0"/>
              </a:spcBef>
              <a:spcAft>
                <a:spcPts val="400"/>
              </a:spcAft>
            </a:pPr>
            <a:r>
              <a:rPr sz="1500" b="1">
                <a:solidFill>
                  <a:srgbClr val="2C7FB8"/>
                </a:solidFill>
                <a:latin typeface="Calibri"/>
              </a:rPr>
              <a:t>3.  </a:t>
            </a:r>
            <a:r>
              <a:rPr sz="1500" b="1">
                <a:solidFill>
                  <a:srgbClr val="1F3A5F"/>
                </a:solidFill>
                <a:latin typeface="Calibri"/>
              </a:rPr>
              <a:t>Delivered as a service</a:t>
            </a:r>
          </a:p>
        </p:txBody>
      </p:sp>
      <p:sp>
        <p:nvSpPr>
          <p:cNvPr id="23" name="TextBox 22"/>
          <p:cNvSpPr txBox="1"/>
          <p:nvPr/>
        </p:nvSpPr>
        <p:spPr>
          <a:xfrm>
            <a:off x="5669280" y="5129784"/>
            <a:ext cx="5486400" cy="777240"/>
          </a:xfrm>
          <a:prstGeom prst="rect">
            <a:avLst/>
          </a:prstGeom>
          <a:noFill/>
        </p:spPr>
        <p:txBody>
          <a:bodyPr wrap="square" anchor="t" lIns="0" rIns="0" tIns="0" bIns="0">
            <a:spAutoFit/>
          </a:bodyPr>
          <a:lstStyle/>
          <a:p>
            <a:pPr algn="l">
              <a:lnSpc>
                <a:spcPct val="105000"/>
              </a:lnSpc>
              <a:spcBef>
                <a:spcPts val="0"/>
              </a:spcBef>
              <a:spcAft>
                <a:spcPts val="400"/>
              </a:spcAft>
            </a:pPr>
            <a:r>
              <a:rPr sz="1250" b="0">
                <a:solidFill>
                  <a:srgbClr val="535F6B"/>
                </a:solidFill>
                <a:latin typeface="Calibri"/>
              </a:rPr>
              <a:t>A lease-plus-usage model that shifts spending from capital budget to operating budget. Rapid to deploy, easy to pilot.</a:t>
            </a:r>
          </a:p>
        </p:txBody>
      </p:sp>
      <p:sp>
        <p:nvSpPr>
          <p:cNvPr id="24" name="Rectangle 23"/>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26" name="TextBox 25"/>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HOW IT WORKS</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A treatment train matched to your water</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TextBox 7"/>
          <p:cNvSpPr txBox="1"/>
          <p:nvPr/>
        </p:nvSpPr>
        <p:spPr>
          <a:xfrm>
            <a:off x="731520" y="1298448"/>
            <a:ext cx="10698480" cy="320040"/>
          </a:xfrm>
          <a:prstGeom prst="rect">
            <a:avLst/>
          </a:prstGeom>
          <a:noFill/>
        </p:spPr>
        <p:txBody>
          <a:bodyPr wrap="square" anchor="t" lIns="0" rIns="0" tIns="0" bIns="0">
            <a:spAutoFit/>
          </a:bodyPr>
          <a:lstStyle/>
          <a:p>
            <a:pPr algn="l">
              <a:lnSpc>
                <a:spcPct val="100000"/>
              </a:lnSpc>
              <a:spcBef>
                <a:spcPts val="0"/>
              </a:spcBef>
              <a:spcAft>
                <a:spcPts val="400"/>
              </a:spcAft>
            </a:pPr>
            <a:r>
              <a:rPr sz="1200" b="0" i="1">
                <a:solidFill>
                  <a:srgbClr val="535F6B"/>
                </a:solidFill>
                <a:latin typeface="Calibri"/>
              </a:rPr>
              <a:t>Not a fixed package. Low energy in, fouling precursors out, target contaminants captured, quality verified.</a:t>
            </a:r>
          </a:p>
        </p:txBody>
      </p:sp>
      <p:sp>
        <p:nvSpPr>
          <p:cNvPr id="9" name="Rectangle 8"/>
          <p:cNvSpPr/>
          <p:nvPr/>
        </p:nvSpPr>
        <p:spPr>
          <a:xfrm>
            <a:off x="731520" y="1965960"/>
            <a:ext cx="2542032" cy="365760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31520" y="1965960"/>
            <a:ext cx="2542032" cy="77724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60120" y="2112264"/>
            <a:ext cx="2176272" cy="502920"/>
          </a:xfrm>
          <a:prstGeom prst="rect">
            <a:avLst/>
          </a:prstGeom>
          <a:noFill/>
        </p:spPr>
        <p:txBody>
          <a:bodyPr wrap="square" anchor="t" lIns="0" rIns="0" tIns="0" bIns="0">
            <a:spAutoFit/>
          </a:bodyPr>
          <a:lstStyle/>
          <a:p>
            <a:pPr algn="l">
              <a:lnSpc>
                <a:spcPct val="100000"/>
              </a:lnSpc>
              <a:spcBef>
                <a:spcPts val="0"/>
              </a:spcBef>
              <a:spcAft>
                <a:spcPts val="400"/>
              </a:spcAft>
            </a:pPr>
            <a:r>
              <a:rPr sz="1100" b="1">
                <a:solidFill>
                  <a:srgbClr val="9FC0DD"/>
                </a:solidFill>
                <a:latin typeface="Calibri"/>
              </a:rPr>
              <a:t>STEP 1</a:t>
            </a:r>
          </a:p>
        </p:txBody>
      </p:sp>
      <p:sp>
        <p:nvSpPr>
          <p:cNvPr id="12" name="TextBox 11"/>
          <p:cNvSpPr txBox="1"/>
          <p:nvPr/>
        </p:nvSpPr>
        <p:spPr>
          <a:xfrm>
            <a:off x="960120" y="2880360"/>
            <a:ext cx="2084832" cy="731520"/>
          </a:xfrm>
          <a:prstGeom prst="rect">
            <a:avLst/>
          </a:prstGeom>
          <a:noFill/>
        </p:spPr>
        <p:txBody>
          <a:bodyPr wrap="square" anchor="t" lIns="0" rIns="0" tIns="0" bIns="0">
            <a:spAutoFit/>
          </a:bodyPr>
          <a:lstStyle/>
          <a:p>
            <a:pPr algn="l">
              <a:lnSpc>
                <a:spcPct val="100000"/>
              </a:lnSpc>
              <a:spcBef>
                <a:spcPts val="0"/>
              </a:spcBef>
              <a:spcAft>
                <a:spcPts val="400"/>
              </a:spcAft>
            </a:pPr>
            <a:r>
              <a:rPr sz="1450" b="1">
                <a:solidFill>
                  <a:srgbClr val="1F3A5F"/>
                </a:solidFill>
                <a:latin typeface="Calibri"/>
              </a:rPr>
              <a:t>Capillary separation</a:t>
            </a:r>
          </a:p>
        </p:txBody>
      </p:sp>
      <p:sp>
        <p:nvSpPr>
          <p:cNvPr id="13" name="TextBox 12"/>
          <p:cNvSpPr txBox="1"/>
          <p:nvPr/>
        </p:nvSpPr>
        <p:spPr>
          <a:xfrm>
            <a:off x="960120" y="3749040"/>
            <a:ext cx="2084832" cy="1737360"/>
          </a:xfrm>
          <a:prstGeom prst="rect">
            <a:avLst/>
          </a:prstGeom>
          <a:noFill/>
        </p:spPr>
        <p:txBody>
          <a:bodyPr wrap="square" anchor="t" lIns="0" rIns="0" tIns="0" bIns="0">
            <a:spAutoFit/>
          </a:bodyPr>
          <a:lstStyle/>
          <a:p>
            <a:pPr algn="l">
              <a:lnSpc>
                <a:spcPct val="106000"/>
              </a:lnSpc>
              <a:spcBef>
                <a:spcPts val="0"/>
              </a:spcBef>
              <a:spcAft>
                <a:spcPts val="400"/>
              </a:spcAft>
            </a:pPr>
            <a:r>
              <a:rPr sz="1200" b="0">
                <a:solidFill>
                  <a:srgbClr val="535F6B"/>
                </a:solidFill>
                <a:latin typeface="Calibri"/>
              </a:rPr>
              <a:t>Hydrophilic waveguide vessels coalesce and lift fine hydrophobic particles, oils, and organics at low energy — removing the fouling precursors first.</a:t>
            </a:r>
          </a:p>
        </p:txBody>
      </p:sp>
      <p:sp>
        <p:nvSpPr>
          <p:cNvPr id="14" name="Chevron 13"/>
          <p:cNvSpPr/>
          <p:nvPr/>
        </p:nvSpPr>
        <p:spPr>
          <a:xfrm>
            <a:off x="3255264" y="3520440"/>
            <a:ext cx="228600" cy="457200"/>
          </a:xfrm>
          <a:prstGeom prst="chevron">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3447288" y="1965960"/>
            <a:ext cx="2542032" cy="365760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3447288" y="1965960"/>
            <a:ext cx="2542032" cy="77724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3675888" y="2112264"/>
            <a:ext cx="2176272" cy="502920"/>
          </a:xfrm>
          <a:prstGeom prst="rect">
            <a:avLst/>
          </a:prstGeom>
          <a:noFill/>
        </p:spPr>
        <p:txBody>
          <a:bodyPr wrap="square" anchor="t" lIns="0" rIns="0" tIns="0" bIns="0">
            <a:spAutoFit/>
          </a:bodyPr>
          <a:lstStyle/>
          <a:p>
            <a:pPr algn="l">
              <a:lnSpc>
                <a:spcPct val="100000"/>
              </a:lnSpc>
              <a:spcBef>
                <a:spcPts val="0"/>
              </a:spcBef>
              <a:spcAft>
                <a:spcPts val="400"/>
              </a:spcAft>
            </a:pPr>
            <a:r>
              <a:rPr sz="1100" b="1">
                <a:solidFill>
                  <a:srgbClr val="9FC0DD"/>
                </a:solidFill>
                <a:latin typeface="Calibri"/>
              </a:rPr>
              <a:t>STEP 2</a:t>
            </a:r>
          </a:p>
        </p:txBody>
      </p:sp>
      <p:sp>
        <p:nvSpPr>
          <p:cNvPr id="18" name="TextBox 17"/>
          <p:cNvSpPr txBox="1"/>
          <p:nvPr/>
        </p:nvSpPr>
        <p:spPr>
          <a:xfrm>
            <a:off x="3675888" y="2880360"/>
            <a:ext cx="2084832" cy="731520"/>
          </a:xfrm>
          <a:prstGeom prst="rect">
            <a:avLst/>
          </a:prstGeom>
          <a:noFill/>
        </p:spPr>
        <p:txBody>
          <a:bodyPr wrap="square" anchor="t" lIns="0" rIns="0" tIns="0" bIns="0">
            <a:spAutoFit/>
          </a:bodyPr>
          <a:lstStyle/>
          <a:p>
            <a:pPr algn="l">
              <a:lnSpc>
                <a:spcPct val="100000"/>
              </a:lnSpc>
              <a:spcBef>
                <a:spcPts val="0"/>
              </a:spcBef>
              <a:spcAft>
                <a:spcPts val="400"/>
              </a:spcAft>
            </a:pPr>
            <a:r>
              <a:rPr sz="1450" b="1">
                <a:solidFill>
                  <a:srgbClr val="1F3A5F"/>
                </a:solidFill>
                <a:latin typeface="Calibri"/>
              </a:rPr>
              <a:t>Selective ion exchange</a:t>
            </a:r>
          </a:p>
        </p:txBody>
      </p:sp>
      <p:sp>
        <p:nvSpPr>
          <p:cNvPr id="19" name="TextBox 18"/>
          <p:cNvSpPr txBox="1"/>
          <p:nvPr/>
        </p:nvSpPr>
        <p:spPr>
          <a:xfrm>
            <a:off x="3675888" y="3749040"/>
            <a:ext cx="2084832" cy="1737360"/>
          </a:xfrm>
          <a:prstGeom prst="rect">
            <a:avLst/>
          </a:prstGeom>
          <a:noFill/>
        </p:spPr>
        <p:txBody>
          <a:bodyPr wrap="square" anchor="t" lIns="0" rIns="0" tIns="0" bIns="0">
            <a:spAutoFit/>
          </a:bodyPr>
          <a:lstStyle/>
          <a:p>
            <a:pPr algn="l">
              <a:lnSpc>
                <a:spcPct val="106000"/>
              </a:lnSpc>
              <a:spcBef>
                <a:spcPts val="0"/>
              </a:spcBef>
              <a:spcAft>
                <a:spcPts val="400"/>
              </a:spcAft>
            </a:pPr>
            <a:r>
              <a:rPr sz="1200" b="0">
                <a:solidFill>
                  <a:srgbClr val="535F6B"/>
                </a:solidFill>
                <a:latin typeface="Calibri"/>
              </a:rPr>
              <a:t>Anion resins capture negatively charged organics; cation resins capture metals. Media are selected for your specific water chemistry.</a:t>
            </a:r>
          </a:p>
        </p:txBody>
      </p:sp>
      <p:sp>
        <p:nvSpPr>
          <p:cNvPr id="20" name="Chevron 19"/>
          <p:cNvSpPr/>
          <p:nvPr/>
        </p:nvSpPr>
        <p:spPr>
          <a:xfrm>
            <a:off x="5971032" y="3520440"/>
            <a:ext cx="228600" cy="457200"/>
          </a:xfrm>
          <a:prstGeom prst="chevron">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6163056" y="1965960"/>
            <a:ext cx="2542032" cy="365760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163056" y="1965960"/>
            <a:ext cx="2542032" cy="77724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391656" y="2112264"/>
            <a:ext cx="2176272" cy="502920"/>
          </a:xfrm>
          <a:prstGeom prst="rect">
            <a:avLst/>
          </a:prstGeom>
          <a:noFill/>
        </p:spPr>
        <p:txBody>
          <a:bodyPr wrap="square" anchor="t" lIns="0" rIns="0" tIns="0" bIns="0">
            <a:spAutoFit/>
          </a:bodyPr>
          <a:lstStyle/>
          <a:p>
            <a:pPr algn="l">
              <a:lnSpc>
                <a:spcPct val="100000"/>
              </a:lnSpc>
              <a:spcBef>
                <a:spcPts val="0"/>
              </a:spcBef>
              <a:spcAft>
                <a:spcPts val="400"/>
              </a:spcAft>
            </a:pPr>
            <a:r>
              <a:rPr sz="1100" b="1">
                <a:solidFill>
                  <a:srgbClr val="9FC0DD"/>
                </a:solidFill>
                <a:latin typeface="Calibri"/>
              </a:rPr>
              <a:t>STEP 3</a:t>
            </a:r>
          </a:p>
        </p:txBody>
      </p:sp>
      <p:sp>
        <p:nvSpPr>
          <p:cNvPr id="24" name="TextBox 23"/>
          <p:cNvSpPr txBox="1"/>
          <p:nvPr/>
        </p:nvSpPr>
        <p:spPr>
          <a:xfrm>
            <a:off x="6391656" y="2880360"/>
            <a:ext cx="2084832" cy="731520"/>
          </a:xfrm>
          <a:prstGeom prst="rect">
            <a:avLst/>
          </a:prstGeom>
          <a:noFill/>
        </p:spPr>
        <p:txBody>
          <a:bodyPr wrap="square" anchor="t" lIns="0" rIns="0" tIns="0" bIns="0">
            <a:spAutoFit/>
          </a:bodyPr>
          <a:lstStyle/>
          <a:p>
            <a:pPr algn="l">
              <a:lnSpc>
                <a:spcPct val="100000"/>
              </a:lnSpc>
              <a:spcBef>
                <a:spcPts val="0"/>
              </a:spcBef>
              <a:spcAft>
                <a:spcPts val="400"/>
              </a:spcAft>
            </a:pPr>
            <a:r>
              <a:rPr sz="1450" b="1">
                <a:solidFill>
                  <a:srgbClr val="1F3A5F"/>
                </a:solidFill>
                <a:latin typeface="Calibri"/>
              </a:rPr>
              <a:t>Optional GAC polishing</a:t>
            </a:r>
          </a:p>
        </p:txBody>
      </p:sp>
      <p:sp>
        <p:nvSpPr>
          <p:cNvPr id="25" name="TextBox 24"/>
          <p:cNvSpPr txBox="1"/>
          <p:nvPr/>
        </p:nvSpPr>
        <p:spPr>
          <a:xfrm>
            <a:off x="6391656" y="3749040"/>
            <a:ext cx="2084832" cy="1737360"/>
          </a:xfrm>
          <a:prstGeom prst="rect">
            <a:avLst/>
          </a:prstGeom>
          <a:noFill/>
        </p:spPr>
        <p:txBody>
          <a:bodyPr wrap="square" anchor="t" lIns="0" rIns="0" tIns="0" bIns="0">
            <a:spAutoFit/>
          </a:bodyPr>
          <a:lstStyle/>
          <a:p>
            <a:pPr algn="l">
              <a:lnSpc>
                <a:spcPct val="106000"/>
              </a:lnSpc>
              <a:spcBef>
                <a:spcPts val="0"/>
              </a:spcBef>
              <a:spcAft>
                <a:spcPts val="400"/>
              </a:spcAft>
            </a:pPr>
            <a:r>
              <a:rPr sz="1200" b="0">
                <a:solidFill>
                  <a:srgbClr val="535F6B"/>
                </a:solidFill>
                <a:latin typeface="Calibri"/>
              </a:rPr>
              <a:t>A granular activated carbon stage trims residual organics to hit the target effluent quality.</a:t>
            </a:r>
          </a:p>
        </p:txBody>
      </p:sp>
      <p:sp>
        <p:nvSpPr>
          <p:cNvPr id="26" name="Chevron 25"/>
          <p:cNvSpPr/>
          <p:nvPr/>
        </p:nvSpPr>
        <p:spPr>
          <a:xfrm>
            <a:off x="8686800" y="3520440"/>
            <a:ext cx="228600" cy="457200"/>
          </a:xfrm>
          <a:prstGeom prst="chevron">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8878824" y="1965960"/>
            <a:ext cx="2542032" cy="365760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8878824" y="1965960"/>
            <a:ext cx="2542032" cy="77724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9107424" y="2112264"/>
            <a:ext cx="2176272" cy="502920"/>
          </a:xfrm>
          <a:prstGeom prst="rect">
            <a:avLst/>
          </a:prstGeom>
          <a:noFill/>
        </p:spPr>
        <p:txBody>
          <a:bodyPr wrap="square" anchor="t" lIns="0" rIns="0" tIns="0" bIns="0">
            <a:spAutoFit/>
          </a:bodyPr>
          <a:lstStyle/>
          <a:p>
            <a:pPr algn="l">
              <a:lnSpc>
                <a:spcPct val="100000"/>
              </a:lnSpc>
              <a:spcBef>
                <a:spcPts val="0"/>
              </a:spcBef>
              <a:spcAft>
                <a:spcPts val="400"/>
              </a:spcAft>
            </a:pPr>
            <a:r>
              <a:rPr sz="1100" b="1">
                <a:solidFill>
                  <a:srgbClr val="9FC0DD"/>
                </a:solidFill>
                <a:latin typeface="Calibri"/>
              </a:rPr>
              <a:t>STEP 4</a:t>
            </a:r>
          </a:p>
        </p:txBody>
      </p:sp>
      <p:sp>
        <p:nvSpPr>
          <p:cNvPr id="30" name="TextBox 29"/>
          <p:cNvSpPr txBox="1"/>
          <p:nvPr/>
        </p:nvSpPr>
        <p:spPr>
          <a:xfrm>
            <a:off x="9107424" y="2880360"/>
            <a:ext cx="2084832" cy="731520"/>
          </a:xfrm>
          <a:prstGeom prst="rect">
            <a:avLst/>
          </a:prstGeom>
          <a:noFill/>
        </p:spPr>
        <p:txBody>
          <a:bodyPr wrap="square" anchor="t" lIns="0" rIns="0" tIns="0" bIns="0">
            <a:spAutoFit/>
          </a:bodyPr>
          <a:lstStyle/>
          <a:p>
            <a:pPr algn="l">
              <a:lnSpc>
                <a:spcPct val="100000"/>
              </a:lnSpc>
              <a:spcBef>
                <a:spcPts val="0"/>
              </a:spcBef>
              <a:spcAft>
                <a:spcPts val="400"/>
              </a:spcAft>
            </a:pPr>
            <a:r>
              <a:rPr sz="1450" b="1">
                <a:solidFill>
                  <a:srgbClr val="1F3A5F"/>
                </a:solidFill>
                <a:latin typeface="Calibri"/>
              </a:rPr>
              <a:t>Integrated sensors + software</a:t>
            </a:r>
          </a:p>
        </p:txBody>
      </p:sp>
      <p:sp>
        <p:nvSpPr>
          <p:cNvPr id="31" name="TextBox 30"/>
          <p:cNvSpPr txBox="1"/>
          <p:nvPr/>
        </p:nvSpPr>
        <p:spPr>
          <a:xfrm>
            <a:off x="9107424" y="3749040"/>
            <a:ext cx="2084832" cy="1737360"/>
          </a:xfrm>
          <a:prstGeom prst="rect">
            <a:avLst/>
          </a:prstGeom>
          <a:noFill/>
        </p:spPr>
        <p:txBody>
          <a:bodyPr wrap="square" anchor="t" lIns="0" rIns="0" tIns="0" bIns="0">
            <a:spAutoFit/>
          </a:bodyPr>
          <a:lstStyle/>
          <a:p>
            <a:pPr algn="l">
              <a:lnSpc>
                <a:spcPct val="106000"/>
              </a:lnSpc>
              <a:spcBef>
                <a:spcPts val="0"/>
              </a:spcBef>
              <a:spcAft>
                <a:spcPts val="400"/>
              </a:spcAft>
            </a:pPr>
            <a:r>
              <a:rPr sz="1200" b="0">
                <a:solidFill>
                  <a:srgbClr val="535F6B"/>
                </a:solidFill>
                <a:latin typeface="Calibri"/>
              </a:rPr>
              <a:t>Flow, pressure, breakthrough, and effluent quality are monitored across the train for adaptive, low-touch operation.</a:t>
            </a:r>
          </a:p>
        </p:txBody>
      </p:sp>
      <p:sp>
        <p:nvSpPr>
          <p:cNvPr id="32" name="Rectangle 31"/>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34" name="TextBox 33"/>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THE FIT</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Why CAST fits challenging water</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Rectangle 7"/>
          <p:cNvSpPr/>
          <p:nvPr/>
        </p:nvSpPr>
        <p:spPr>
          <a:xfrm>
            <a:off x="731520" y="1554480"/>
            <a:ext cx="5029200" cy="45720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760720" y="1554480"/>
            <a:ext cx="640080" cy="45720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6400800" y="1554480"/>
            <a:ext cx="5029200" cy="45720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14400" y="1554480"/>
            <a:ext cx="4663440" cy="457200"/>
          </a:xfrm>
          <a:prstGeom prst="rect">
            <a:avLst/>
          </a:prstGeom>
          <a:noFill/>
        </p:spPr>
        <p:txBody>
          <a:bodyPr wrap="square" anchor="ctr" lIns="0" rIns="0" tIns="0" bIns="0">
            <a:spAutoFit/>
          </a:bodyPr>
          <a:lstStyle/>
          <a:p>
            <a:pPr algn="l">
              <a:lnSpc>
                <a:spcPct val="100000"/>
              </a:lnSpc>
              <a:spcBef>
                <a:spcPts val="0"/>
              </a:spcBef>
              <a:spcAft>
                <a:spcPts val="400"/>
              </a:spcAft>
            </a:pPr>
            <a:r>
              <a:rPr sz="1200" b="1">
                <a:solidFill>
                  <a:srgbClr val="FFFFFF"/>
                </a:solidFill>
                <a:latin typeface="Calibri"/>
              </a:rPr>
              <a:t>THE CHALLENGE</a:t>
            </a:r>
          </a:p>
        </p:txBody>
      </p:sp>
      <p:sp>
        <p:nvSpPr>
          <p:cNvPr id="12" name="TextBox 11"/>
          <p:cNvSpPr txBox="1"/>
          <p:nvPr/>
        </p:nvSpPr>
        <p:spPr>
          <a:xfrm>
            <a:off x="6583680" y="1554480"/>
            <a:ext cx="4663440" cy="457200"/>
          </a:xfrm>
          <a:prstGeom prst="rect">
            <a:avLst/>
          </a:prstGeom>
          <a:noFill/>
        </p:spPr>
        <p:txBody>
          <a:bodyPr wrap="square" anchor="ctr" lIns="0" rIns="0" tIns="0" bIns="0">
            <a:spAutoFit/>
          </a:bodyPr>
          <a:lstStyle/>
          <a:p>
            <a:pPr algn="l">
              <a:lnSpc>
                <a:spcPct val="100000"/>
              </a:lnSpc>
              <a:spcBef>
                <a:spcPts val="0"/>
              </a:spcBef>
              <a:spcAft>
                <a:spcPts val="400"/>
              </a:spcAft>
            </a:pPr>
            <a:r>
              <a:rPr sz="1200" b="1">
                <a:solidFill>
                  <a:srgbClr val="FFFFFF"/>
                </a:solidFill>
                <a:latin typeface="Calibri"/>
              </a:rPr>
              <a:t>CAST RESPONSE</a:t>
            </a:r>
          </a:p>
        </p:txBody>
      </p:sp>
      <p:sp>
        <p:nvSpPr>
          <p:cNvPr id="13" name="Rectangle 12"/>
          <p:cNvSpPr/>
          <p:nvPr/>
        </p:nvSpPr>
        <p:spPr>
          <a:xfrm>
            <a:off x="731520" y="2011680"/>
            <a:ext cx="5029200" cy="749808"/>
          </a:xfrm>
          <a:prstGeom prst="rect">
            <a:avLst/>
          </a:prstGeom>
          <a:solidFill>
            <a:srgbClr val="F2F5F8"/>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5760720" y="2011680"/>
            <a:ext cx="640080" cy="749808"/>
          </a:xfrm>
          <a:prstGeom prst="rect">
            <a:avLst/>
          </a:prstGeom>
          <a:solidFill>
            <a:srgbClr val="F2F5F8"/>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400800" y="2011680"/>
            <a:ext cx="5029200" cy="749808"/>
          </a:xfrm>
          <a:prstGeom prst="rect">
            <a:avLst/>
          </a:prstGeom>
          <a:solidFill>
            <a:srgbClr val="E8F0F7"/>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14400" y="2011680"/>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0">
                <a:solidFill>
                  <a:srgbClr val="222A33"/>
                </a:solidFill>
                <a:latin typeface="Calibri"/>
              </a:rPr>
              <a:t>Fine suspended solids and colloids that resist settling</a:t>
            </a:r>
          </a:p>
        </p:txBody>
      </p:sp>
      <p:sp>
        <p:nvSpPr>
          <p:cNvPr id="17" name="TextBox 16"/>
          <p:cNvSpPr txBox="1"/>
          <p:nvPr/>
        </p:nvSpPr>
        <p:spPr>
          <a:xfrm>
            <a:off x="5760720" y="2011680"/>
            <a:ext cx="640080" cy="749808"/>
          </a:xfrm>
          <a:prstGeom prst="rect">
            <a:avLst/>
          </a:prstGeom>
          <a:noFill/>
        </p:spPr>
        <p:txBody>
          <a:bodyPr wrap="square" anchor="ctr" lIns="0" rIns="0" tIns="0" bIns="0">
            <a:spAutoFit/>
          </a:bodyPr>
          <a:lstStyle/>
          <a:p>
            <a:pPr algn="ctr">
              <a:lnSpc>
                <a:spcPct val="100000"/>
              </a:lnSpc>
              <a:spcBef>
                <a:spcPts val="0"/>
              </a:spcBef>
              <a:spcAft>
                <a:spcPts val="400"/>
              </a:spcAft>
            </a:pPr>
            <a:r>
              <a:rPr sz="1800" b="1">
                <a:solidFill>
                  <a:srgbClr val="2C7FB8"/>
                </a:solidFill>
                <a:latin typeface="Calibri"/>
              </a:rPr>
              <a:t>→</a:t>
            </a:r>
          </a:p>
        </p:txBody>
      </p:sp>
      <p:sp>
        <p:nvSpPr>
          <p:cNvPr id="18" name="TextBox 17"/>
          <p:cNvSpPr txBox="1"/>
          <p:nvPr/>
        </p:nvSpPr>
        <p:spPr>
          <a:xfrm>
            <a:off x="6583680" y="2011680"/>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1">
                <a:solidFill>
                  <a:srgbClr val="1F3A5F"/>
                </a:solidFill>
                <a:latin typeface="Calibri"/>
              </a:rPr>
              <a:t>Coalesces and removes 90–99% of suspended solids; turbidity to ~1–3 NTU</a:t>
            </a:r>
          </a:p>
        </p:txBody>
      </p:sp>
      <p:sp>
        <p:nvSpPr>
          <p:cNvPr id="19" name="Rectangle 18"/>
          <p:cNvSpPr/>
          <p:nvPr/>
        </p:nvSpPr>
        <p:spPr>
          <a:xfrm>
            <a:off x="731520" y="2761488"/>
            <a:ext cx="5029200" cy="749808"/>
          </a:xfrm>
          <a:prstGeom prst="rect">
            <a:avLst/>
          </a:prstGeom>
          <a:solidFill>
            <a:srgbClr val="FFFFFF"/>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760720" y="2761488"/>
            <a:ext cx="640080" cy="749808"/>
          </a:xfrm>
          <a:prstGeom prst="rect">
            <a:avLst/>
          </a:prstGeom>
          <a:solidFill>
            <a:srgbClr val="FFFFFF"/>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6400800" y="2761488"/>
            <a:ext cx="5029200" cy="749808"/>
          </a:xfrm>
          <a:prstGeom prst="rect">
            <a:avLst/>
          </a:prstGeom>
          <a:solidFill>
            <a:srgbClr val="FFFFFF"/>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14400" y="2761488"/>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0">
                <a:solidFill>
                  <a:srgbClr val="222A33"/>
                </a:solidFill>
                <a:latin typeface="Calibri"/>
              </a:rPr>
              <a:t>Oils and grease</a:t>
            </a:r>
          </a:p>
        </p:txBody>
      </p:sp>
      <p:sp>
        <p:nvSpPr>
          <p:cNvPr id="23" name="TextBox 22"/>
          <p:cNvSpPr txBox="1"/>
          <p:nvPr/>
        </p:nvSpPr>
        <p:spPr>
          <a:xfrm>
            <a:off x="5760720" y="2761488"/>
            <a:ext cx="640080" cy="749808"/>
          </a:xfrm>
          <a:prstGeom prst="rect">
            <a:avLst/>
          </a:prstGeom>
          <a:noFill/>
        </p:spPr>
        <p:txBody>
          <a:bodyPr wrap="square" anchor="ctr" lIns="0" rIns="0" tIns="0" bIns="0">
            <a:spAutoFit/>
          </a:bodyPr>
          <a:lstStyle/>
          <a:p>
            <a:pPr algn="ctr">
              <a:lnSpc>
                <a:spcPct val="100000"/>
              </a:lnSpc>
              <a:spcBef>
                <a:spcPts val="0"/>
              </a:spcBef>
              <a:spcAft>
                <a:spcPts val="400"/>
              </a:spcAft>
            </a:pPr>
            <a:r>
              <a:rPr sz="1800" b="1">
                <a:solidFill>
                  <a:srgbClr val="2C7FB8"/>
                </a:solidFill>
                <a:latin typeface="Calibri"/>
              </a:rPr>
              <a:t>→</a:t>
            </a:r>
          </a:p>
        </p:txBody>
      </p:sp>
      <p:sp>
        <p:nvSpPr>
          <p:cNvPr id="24" name="TextBox 23"/>
          <p:cNvSpPr txBox="1"/>
          <p:nvPr/>
        </p:nvSpPr>
        <p:spPr>
          <a:xfrm>
            <a:off x="6583680" y="2761488"/>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1">
                <a:solidFill>
                  <a:srgbClr val="1F3A5F"/>
                </a:solidFill>
                <a:latin typeface="Calibri"/>
              </a:rPr>
              <a:t>Over 90% removal when present</a:t>
            </a:r>
          </a:p>
        </p:txBody>
      </p:sp>
      <p:sp>
        <p:nvSpPr>
          <p:cNvPr id="25" name="Rectangle 24"/>
          <p:cNvSpPr/>
          <p:nvPr/>
        </p:nvSpPr>
        <p:spPr>
          <a:xfrm>
            <a:off x="731520" y="3511296"/>
            <a:ext cx="5029200" cy="749808"/>
          </a:xfrm>
          <a:prstGeom prst="rect">
            <a:avLst/>
          </a:prstGeom>
          <a:solidFill>
            <a:srgbClr val="F2F5F8"/>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5760720" y="3511296"/>
            <a:ext cx="640080" cy="749808"/>
          </a:xfrm>
          <a:prstGeom prst="rect">
            <a:avLst/>
          </a:prstGeom>
          <a:solidFill>
            <a:srgbClr val="F2F5F8"/>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6400800" y="3511296"/>
            <a:ext cx="5029200" cy="749808"/>
          </a:xfrm>
          <a:prstGeom prst="rect">
            <a:avLst/>
          </a:prstGeom>
          <a:solidFill>
            <a:srgbClr val="E8F0F7"/>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914400" y="3511296"/>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0">
                <a:solidFill>
                  <a:srgbClr val="222A33"/>
                </a:solidFill>
                <a:latin typeface="Calibri"/>
              </a:rPr>
              <a:t>Colloidal / hydrophobic organic load (COD)</a:t>
            </a:r>
          </a:p>
        </p:txBody>
      </p:sp>
      <p:sp>
        <p:nvSpPr>
          <p:cNvPr id="29" name="TextBox 28"/>
          <p:cNvSpPr txBox="1"/>
          <p:nvPr/>
        </p:nvSpPr>
        <p:spPr>
          <a:xfrm>
            <a:off x="5760720" y="3511296"/>
            <a:ext cx="640080" cy="749808"/>
          </a:xfrm>
          <a:prstGeom prst="rect">
            <a:avLst/>
          </a:prstGeom>
          <a:noFill/>
        </p:spPr>
        <p:txBody>
          <a:bodyPr wrap="square" anchor="ctr" lIns="0" rIns="0" tIns="0" bIns="0">
            <a:spAutoFit/>
          </a:bodyPr>
          <a:lstStyle/>
          <a:p>
            <a:pPr algn="ctr">
              <a:lnSpc>
                <a:spcPct val="100000"/>
              </a:lnSpc>
              <a:spcBef>
                <a:spcPts val="0"/>
              </a:spcBef>
              <a:spcAft>
                <a:spcPts val="400"/>
              </a:spcAft>
            </a:pPr>
            <a:r>
              <a:rPr sz="1800" b="1">
                <a:solidFill>
                  <a:srgbClr val="2C7FB8"/>
                </a:solidFill>
                <a:latin typeface="Calibri"/>
              </a:rPr>
              <a:t>→</a:t>
            </a:r>
          </a:p>
        </p:txBody>
      </p:sp>
      <p:sp>
        <p:nvSpPr>
          <p:cNvPr id="30" name="TextBox 29"/>
          <p:cNvSpPr txBox="1"/>
          <p:nvPr/>
        </p:nvSpPr>
        <p:spPr>
          <a:xfrm>
            <a:off x="6583680" y="3511296"/>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1">
                <a:solidFill>
                  <a:srgbClr val="1F3A5F"/>
                </a:solidFill>
                <a:latin typeface="Calibri"/>
              </a:rPr>
              <a:t>30–60% reduction of the hydrophobic fraction</a:t>
            </a:r>
          </a:p>
        </p:txBody>
      </p:sp>
      <p:sp>
        <p:nvSpPr>
          <p:cNvPr id="31" name="Rectangle 30"/>
          <p:cNvSpPr/>
          <p:nvPr/>
        </p:nvSpPr>
        <p:spPr>
          <a:xfrm>
            <a:off x="731520" y="4261104"/>
            <a:ext cx="5029200" cy="749808"/>
          </a:xfrm>
          <a:prstGeom prst="rect">
            <a:avLst/>
          </a:prstGeom>
          <a:solidFill>
            <a:srgbClr val="FFFFFF"/>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ectangle 31"/>
          <p:cNvSpPr/>
          <p:nvPr/>
        </p:nvSpPr>
        <p:spPr>
          <a:xfrm>
            <a:off x="5760720" y="4261104"/>
            <a:ext cx="640080" cy="749808"/>
          </a:xfrm>
          <a:prstGeom prst="rect">
            <a:avLst/>
          </a:prstGeom>
          <a:solidFill>
            <a:srgbClr val="FFFFFF"/>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a:off x="6400800" y="4261104"/>
            <a:ext cx="5029200" cy="749808"/>
          </a:xfrm>
          <a:prstGeom prst="rect">
            <a:avLst/>
          </a:prstGeom>
          <a:solidFill>
            <a:srgbClr val="FFFFFF"/>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914400" y="4261104"/>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0">
                <a:solidFill>
                  <a:srgbClr val="222A33"/>
                </a:solidFill>
                <a:latin typeface="Calibri"/>
              </a:rPr>
              <a:t>Membrane fouling and low RO recovery</a:t>
            </a:r>
          </a:p>
        </p:txBody>
      </p:sp>
      <p:sp>
        <p:nvSpPr>
          <p:cNvPr id="35" name="TextBox 34"/>
          <p:cNvSpPr txBox="1"/>
          <p:nvPr/>
        </p:nvSpPr>
        <p:spPr>
          <a:xfrm>
            <a:off x="5760720" y="4261104"/>
            <a:ext cx="640080" cy="749808"/>
          </a:xfrm>
          <a:prstGeom prst="rect">
            <a:avLst/>
          </a:prstGeom>
          <a:noFill/>
        </p:spPr>
        <p:txBody>
          <a:bodyPr wrap="square" anchor="ctr" lIns="0" rIns="0" tIns="0" bIns="0">
            <a:spAutoFit/>
          </a:bodyPr>
          <a:lstStyle/>
          <a:p>
            <a:pPr algn="ctr">
              <a:lnSpc>
                <a:spcPct val="100000"/>
              </a:lnSpc>
              <a:spcBef>
                <a:spcPts val="0"/>
              </a:spcBef>
              <a:spcAft>
                <a:spcPts val="400"/>
              </a:spcAft>
            </a:pPr>
            <a:r>
              <a:rPr sz="1800" b="1">
                <a:solidFill>
                  <a:srgbClr val="2C7FB8"/>
                </a:solidFill>
                <a:latin typeface="Calibri"/>
              </a:rPr>
              <a:t>→</a:t>
            </a:r>
          </a:p>
        </p:txBody>
      </p:sp>
      <p:sp>
        <p:nvSpPr>
          <p:cNvPr id="36" name="TextBox 35"/>
          <p:cNvSpPr txBox="1"/>
          <p:nvPr/>
        </p:nvSpPr>
        <p:spPr>
          <a:xfrm>
            <a:off x="6583680" y="4261104"/>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1">
                <a:solidFill>
                  <a:srgbClr val="1F3A5F"/>
                </a:solidFill>
                <a:latin typeface="Calibri"/>
              </a:rPr>
              <a:t>Removes fouling precursors; SDI₁₅ below 3; lifts downstream recovery</a:t>
            </a:r>
          </a:p>
        </p:txBody>
      </p:sp>
      <p:sp>
        <p:nvSpPr>
          <p:cNvPr id="37" name="Rectangle 36"/>
          <p:cNvSpPr/>
          <p:nvPr/>
        </p:nvSpPr>
        <p:spPr>
          <a:xfrm>
            <a:off x="731520" y="5010912"/>
            <a:ext cx="5029200" cy="749808"/>
          </a:xfrm>
          <a:prstGeom prst="rect">
            <a:avLst/>
          </a:prstGeom>
          <a:solidFill>
            <a:srgbClr val="F2F5F8"/>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Rectangle 37"/>
          <p:cNvSpPr/>
          <p:nvPr/>
        </p:nvSpPr>
        <p:spPr>
          <a:xfrm>
            <a:off x="5760720" y="5010912"/>
            <a:ext cx="640080" cy="749808"/>
          </a:xfrm>
          <a:prstGeom prst="rect">
            <a:avLst/>
          </a:prstGeom>
          <a:solidFill>
            <a:srgbClr val="F2F5F8"/>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
          <p:cNvSpPr/>
          <p:nvPr/>
        </p:nvSpPr>
        <p:spPr>
          <a:xfrm>
            <a:off x="6400800" y="5010912"/>
            <a:ext cx="5029200" cy="749808"/>
          </a:xfrm>
          <a:prstGeom prst="rect">
            <a:avLst/>
          </a:prstGeom>
          <a:solidFill>
            <a:srgbClr val="E8F0F7"/>
          </a:solidFill>
          <a:ln w="6350">
            <a:solidFill>
              <a:srgbClr val="D6DE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914400" y="5010912"/>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0">
                <a:solidFill>
                  <a:srgbClr val="222A33"/>
                </a:solidFill>
                <a:latin typeface="Calibri"/>
              </a:rPr>
              <a:t>Sludge volume and chemical dosing</a:t>
            </a:r>
          </a:p>
        </p:txBody>
      </p:sp>
      <p:sp>
        <p:nvSpPr>
          <p:cNvPr id="41" name="TextBox 40"/>
          <p:cNvSpPr txBox="1"/>
          <p:nvPr/>
        </p:nvSpPr>
        <p:spPr>
          <a:xfrm>
            <a:off x="5760720" y="5010912"/>
            <a:ext cx="640080" cy="749808"/>
          </a:xfrm>
          <a:prstGeom prst="rect">
            <a:avLst/>
          </a:prstGeom>
          <a:noFill/>
        </p:spPr>
        <p:txBody>
          <a:bodyPr wrap="square" anchor="ctr" lIns="0" rIns="0" tIns="0" bIns="0">
            <a:spAutoFit/>
          </a:bodyPr>
          <a:lstStyle/>
          <a:p>
            <a:pPr algn="ctr">
              <a:lnSpc>
                <a:spcPct val="100000"/>
              </a:lnSpc>
              <a:spcBef>
                <a:spcPts val="0"/>
              </a:spcBef>
              <a:spcAft>
                <a:spcPts val="400"/>
              </a:spcAft>
            </a:pPr>
            <a:r>
              <a:rPr sz="1800" b="1">
                <a:solidFill>
                  <a:srgbClr val="2C7FB8"/>
                </a:solidFill>
                <a:latin typeface="Calibri"/>
              </a:rPr>
              <a:t>→</a:t>
            </a:r>
          </a:p>
        </p:txBody>
      </p:sp>
      <p:sp>
        <p:nvSpPr>
          <p:cNvPr id="42" name="TextBox 41"/>
          <p:cNvSpPr txBox="1"/>
          <p:nvPr/>
        </p:nvSpPr>
        <p:spPr>
          <a:xfrm>
            <a:off x="6583680" y="5010912"/>
            <a:ext cx="4663440" cy="749808"/>
          </a:xfrm>
          <a:prstGeom prst="rect">
            <a:avLst/>
          </a:prstGeom>
          <a:noFill/>
        </p:spPr>
        <p:txBody>
          <a:bodyPr wrap="square" anchor="ctr" lIns="0" rIns="0" tIns="0" bIns="0">
            <a:spAutoFit/>
          </a:bodyPr>
          <a:lstStyle/>
          <a:p>
            <a:pPr algn="l">
              <a:lnSpc>
                <a:spcPct val="100000"/>
              </a:lnSpc>
              <a:spcBef>
                <a:spcPts val="0"/>
              </a:spcBef>
              <a:spcAft>
                <a:spcPts val="400"/>
              </a:spcAft>
            </a:pPr>
            <a:r>
              <a:rPr sz="1250" b="1">
                <a:solidFill>
                  <a:srgbClr val="1F3A5F"/>
                </a:solidFill>
                <a:latin typeface="Calibri"/>
              </a:rPr>
              <a:t>Drier sludge; 10–20% less coagulant than conventional flotation</a:t>
            </a:r>
          </a:p>
        </p:txBody>
      </p:sp>
      <p:sp>
        <p:nvSpPr>
          <p:cNvPr id="43" name="TextBox 42"/>
          <p:cNvSpPr txBox="1"/>
          <p:nvPr/>
        </p:nvSpPr>
        <p:spPr>
          <a:xfrm>
            <a:off x="731520" y="5833872"/>
            <a:ext cx="10698480" cy="365760"/>
          </a:xfrm>
          <a:prstGeom prst="rect">
            <a:avLst/>
          </a:prstGeom>
          <a:noFill/>
        </p:spPr>
        <p:txBody>
          <a:bodyPr wrap="square" anchor="t" lIns="0" rIns="0" tIns="0" bIns="0">
            <a:spAutoFit/>
          </a:bodyPr>
          <a:lstStyle/>
          <a:p>
            <a:pPr algn="l">
              <a:lnSpc>
                <a:spcPct val="100000"/>
              </a:lnSpc>
              <a:spcBef>
                <a:spcPts val="0"/>
              </a:spcBef>
              <a:spcAft>
                <a:spcPts val="400"/>
              </a:spcAft>
            </a:pPr>
            <a:r>
              <a:rPr sz="1000" b="0" i="1">
                <a:solidFill>
                  <a:srgbClr val="535F6B"/>
                </a:solidFill>
                <a:latin typeface="Calibri"/>
              </a:rPr>
              <a:t>Expected ranges — site-specific and confirmed per matrix in a pilot. Dissolved salts pass through and are addressed downstream.</a:t>
            </a:r>
          </a:p>
        </p:txBody>
      </p:sp>
      <p:sp>
        <p:nvSpPr>
          <p:cNvPr id="44" name="Rectangle 43"/>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46" name="TextBox 45"/>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THE NUMBERS</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Expected performance envelope</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Rectangle 7"/>
          <p:cNvSpPr/>
          <p:nvPr/>
        </p:nvSpPr>
        <p:spPr>
          <a:xfrm>
            <a:off x="777240" y="1737360"/>
            <a:ext cx="1965960" cy="192024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148840"/>
            <a:ext cx="1965960" cy="822960"/>
          </a:xfrm>
          <a:prstGeom prst="rect">
            <a:avLst/>
          </a:prstGeom>
          <a:noFill/>
        </p:spPr>
        <p:txBody>
          <a:bodyPr wrap="square" anchor="ctr" lIns="0" rIns="0" tIns="0" bIns="0">
            <a:spAutoFit/>
          </a:bodyPr>
          <a:lstStyle/>
          <a:p>
            <a:pPr algn="ctr">
              <a:lnSpc>
                <a:spcPct val="100000"/>
              </a:lnSpc>
              <a:spcBef>
                <a:spcPts val="0"/>
              </a:spcBef>
              <a:spcAft>
                <a:spcPts val="400"/>
              </a:spcAft>
            </a:pPr>
            <a:r>
              <a:rPr sz="3000" b="1">
                <a:solidFill>
                  <a:srgbClr val="FFFFFF"/>
                </a:solidFill>
                <a:latin typeface="Calibri"/>
              </a:rPr>
              <a:t>90–99%</a:t>
            </a:r>
          </a:p>
        </p:txBody>
      </p:sp>
      <p:sp>
        <p:nvSpPr>
          <p:cNvPr id="10" name="TextBox 9"/>
          <p:cNvSpPr txBox="1"/>
          <p:nvPr/>
        </p:nvSpPr>
        <p:spPr>
          <a:xfrm>
            <a:off x="777240" y="2971800"/>
            <a:ext cx="1965960" cy="548640"/>
          </a:xfrm>
          <a:prstGeom prst="rect">
            <a:avLst/>
          </a:prstGeom>
          <a:noFill/>
        </p:spPr>
        <p:txBody>
          <a:bodyPr wrap="square" anchor="t" lIns="0" rIns="0" tIns="0" bIns="0">
            <a:spAutoFit/>
          </a:bodyPr>
          <a:lstStyle/>
          <a:p>
            <a:pPr algn="ctr">
              <a:lnSpc>
                <a:spcPct val="100000"/>
              </a:lnSpc>
              <a:spcBef>
                <a:spcPts val="0"/>
              </a:spcBef>
              <a:spcAft>
                <a:spcPts val="400"/>
              </a:spcAft>
            </a:pPr>
            <a:r>
              <a:rPr sz="1250" b="0">
                <a:solidFill>
                  <a:srgbClr val="DCE6F0"/>
                </a:solidFill>
                <a:latin typeface="Calibri"/>
              </a:rPr>
              <a:t>TSS removed</a:t>
            </a:r>
          </a:p>
        </p:txBody>
      </p:sp>
      <p:sp>
        <p:nvSpPr>
          <p:cNvPr id="11" name="Rectangle 10"/>
          <p:cNvSpPr/>
          <p:nvPr/>
        </p:nvSpPr>
        <p:spPr>
          <a:xfrm>
            <a:off x="2926080" y="1737360"/>
            <a:ext cx="1965960" cy="192024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926080" y="2148840"/>
            <a:ext cx="1965960" cy="822960"/>
          </a:xfrm>
          <a:prstGeom prst="rect">
            <a:avLst/>
          </a:prstGeom>
          <a:noFill/>
        </p:spPr>
        <p:txBody>
          <a:bodyPr wrap="square" anchor="ctr" lIns="0" rIns="0" tIns="0" bIns="0">
            <a:spAutoFit/>
          </a:bodyPr>
          <a:lstStyle/>
          <a:p>
            <a:pPr algn="ctr">
              <a:lnSpc>
                <a:spcPct val="100000"/>
              </a:lnSpc>
              <a:spcBef>
                <a:spcPts val="0"/>
              </a:spcBef>
              <a:spcAft>
                <a:spcPts val="400"/>
              </a:spcAft>
            </a:pPr>
            <a:r>
              <a:rPr sz="3000" b="1">
                <a:solidFill>
                  <a:srgbClr val="FFFFFF"/>
                </a:solidFill>
                <a:latin typeface="Calibri"/>
              </a:rPr>
              <a:t>1–3 NTU</a:t>
            </a:r>
          </a:p>
        </p:txBody>
      </p:sp>
      <p:sp>
        <p:nvSpPr>
          <p:cNvPr id="13" name="TextBox 12"/>
          <p:cNvSpPr txBox="1"/>
          <p:nvPr/>
        </p:nvSpPr>
        <p:spPr>
          <a:xfrm>
            <a:off x="2926080" y="2971800"/>
            <a:ext cx="1965960" cy="548640"/>
          </a:xfrm>
          <a:prstGeom prst="rect">
            <a:avLst/>
          </a:prstGeom>
          <a:noFill/>
        </p:spPr>
        <p:txBody>
          <a:bodyPr wrap="square" anchor="t" lIns="0" rIns="0" tIns="0" bIns="0">
            <a:spAutoFit/>
          </a:bodyPr>
          <a:lstStyle/>
          <a:p>
            <a:pPr algn="ctr">
              <a:lnSpc>
                <a:spcPct val="100000"/>
              </a:lnSpc>
              <a:spcBef>
                <a:spcPts val="0"/>
              </a:spcBef>
              <a:spcAft>
                <a:spcPts val="400"/>
              </a:spcAft>
            </a:pPr>
            <a:r>
              <a:rPr sz="1250" b="0">
                <a:solidFill>
                  <a:srgbClr val="DCE6F0"/>
                </a:solidFill>
                <a:latin typeface="Calibri"/>
              </a:rPr>
              <a:t>turbidity</a:t>
            </a:r>
          </a:p>
        </p:txBody>
      </p:sp>
      <p:sp>
        <p:nvSpPr>
          <p:cNvPr id="14" name="Rectangle 13"/>
          <p:cNvSpPr/>
          <p:nvPr/>
        </p:nvSpPr>
        <p:spPr>
          <a:xfrm>
            <a:off x="5074920" y="1737360"/>
            <a:ext cx="1965960" cy="192024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074920" y="2148840"/>
            <a:ext cx="1965960" cy="822960"/>
          </a:xfrm>
          <a:prstGeom prst="rect">
            <a:avLst/>
          </a:prstGeom>
          <a:noFill/>
        </p:spPr>
        <p:txBody>
          <a:bodyPr wrap="square" anchor="ctr" lIns="0" rIns="0" tIns="0" bIns="0">
            <a:spAutoFit/>
          </a:bodyPr>
          <a:lstStyle/>
          <a:p>
            <a:pPr algn="ctr">
              <a:lnSpc>
                <a:spcPct val="100000"/>
              </a:lnSpc>
              <a:spcBef>
                <a:spcPts val="0"/>
              </a:spcBef>
              <a:spcAft>
                <a:spcPts val="400"/>
              </a:spcAft>
            </a:pPr>
            <a:r>
              <a:rPr sz="3000" b="1">
                <a:solidFill>
                  <a:srgbClr val="FFFFFF"/>
                </a:solidFill>
                <a:latin typeface="Calibri"/>
              </a:rPr>
              <a:t>&gt;90%</a:t>
            </a:r>
          </a:p>
        </p:txBody>
      </p:sp>
      <p:sp>
        <p:nvSpPr>
          <p:cNvPr id="16" name="TextBox 15"/>
          <p:cNvSpPr txBox="1"/>
          <p:nvPr/>
        </p:nvSpPr>
        <p:spPr>
          <a:xfrm>
            <a:off x="5074920" y="2971800"/>
            <a:ext cx="1965960" cy="548640"/>
          </a:xfrm>
          <a:prstGeom prst="rect">
            <a:avLst/>
          </a:prstGeom>
          <a:noFill/>
        </p:spPr>
        <p:txBody>
          <a:bodyPr wrap="square" anchor="t" lIns="0" rIns="0" tIns="0" bIns="0">
            <a:spAutoFit/>
          </a:bodyPr>
          <a:lstStyle/>
          <a:p>
            <a:pPr algn="ctr">
              <a:lnSpc>
                <a:spcPct val="100000"/>
              </a:lnSpc>
              <a:spcBef>
                <a:spcPts val="0"/>
              </a:spcBef>
              <a:spcAft>
                <a:spcPts val="400"/>
              </a:spcAft>
            </a:pPr>
            <a:r>
              <a:rPr sz="1250" b="0">
                <a:solidFill>
                  <a:srgbClr val="DCE6F0"/>
                </a:solidFill>
                <a:latin typeface="Calibri"/>
              </a:rPr>
              <a:t>oil &amp; grease removed</a:t>
            </a:r>
          </a:p>
        </p:txBody>
      </p:sp>
      <p:sp>
        <p:nvSpPr>
          <p:cNvPr id="17" name="Rectangle 16"/>
          <p:cNvSpPr/>
          <p:nvPr/>
        </p:nvSpPr>
        <p:spPr>
          <a:xfrm>
            <a:off x="7223760" y="1737360"/>
            <a:ext cx="1965960" cy="192024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223760" y="2148840"/>
            <a:ext cx="1965960" cy="822960"/>
          </a:xfrm>
          <a:prstGeom prst="rect">
            <a:avLst/>
          </a:prstGeom>
          <a:noFill/>
        </p:spPr>
        <p:txBody>
          <a:bodyPr wrap="square" anchor="ctr" lIns="0" rIns="0" tIns="0" bIns="0">
            <a:spAutoFit/>
          </a:bodyPr>
          <a:lstStyle/>
          <a:p>
            <a:pPr algn="ctr">
              <a:lnSpc>
                <a:spcPct val="100000"/>
              </a:lnSpc>
              <a:spcBef>
                <a:spcPts val="0"/>
              </a:spcBef>
              <a:spcAft>
                <a:spcPts val="400"/>
              </a:spcAft>
            </a:pPr>
            <a:r>
              <a:rPr sz="3000" b="1">
                <a:solidFill>
                  <a:srgbClr val="FFFFFF"/>
                </a:solidFill>
                <a:latin typeface="Calibri"/>
              </a:rPr>
              <a:t>30–60%</a:t>
            </a:r>
          </a:p>
        </p:txBody>
      </p:sp>
      <p:sp>
        <p:nvSpPr>
          <p:cNvPr id="19" name="TextBox 18"/>
          <p:cNvSpPr txBox="1"/>
          <p:nvPr/>
        </p:nvSpPr>
        <p:spPr>
          <a:xfrm>
            <a:off x="7223760" y="2971800"/>
            <a:ext cx="1965960" cy="548640"/>
          </a:xfrm>
          <a:prstGeom prst="rect">
            <a:avLst/>
          </a:prstGeom>
          <a:noFill/>
        </p:spPr>
        <p:txBody>
          <a:bodyPr wrap="square" anchor="t" lIns="0" rIns="0" tIns="0" bIns="0">
            <a:spAutoFit/>
          </a:bodyPr>
          <a:lstStyle/>
          <a:p>
            <a:pPr algn="ctr">
              <a:lnSpc>
                <a:spcPct val="100000"/>
              </a:lnSpc>
              <a:spcBef>
                <a:spcPts val="0"/>
              </a:spcBef>
              <a:spcAft>
                <a:spcPts val="400"/>
              </a:spcAft>
            </a:pPr>
            <a:r>
              <a:rPr sz="1250" b="0">
                <a:solidFill>
                  <a:srgbClr val="DCE6F0"/>
                </a:solidFill>
                <a:latin typeface="Calibri"/>
              </a:rPr>
              <a:t>COD reduction</a:t>
            </a:r>
          </a:p>
        </p:txBody>
      </p:sp>
      <p:sp>
        <p:nvSpPr>
          <p:cNvPr id="20" name="Rectangle 19"/>
          <p:cNvSpPr/>
          <p:nvPr/>
        </p:nvSpPr>
        <p:spPr>
          <a:xfrm>
            <a:off x="9372600" y="1737360"/>
            <a:ext cx="1965960" cy="192024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372600" y="2148840"/>
            <a:ext cx="1965960" cy="822960"/>
          </a:xfrm>
          <a:prstGeom prst="rect">
            <a:avLst/>
          </a:prstGeom>
          <a:noFill/>
        </p:spPr>
        <p:txBody>
          <a:bodyPr wrap="square" anchor="ctr" lIns="0" rIns="0" tIns="0" bIns="0">
            <a:spAutoFit/>
          </a:bodyPr>
          <a:lstStyle/>
          <a:p>
            <a:pPr algn="ctr">
              <a:lnSpc>
                <a:spcPct val="100000"/>
              </a:lnSpc>
              <a:spcBef>
                <a:spcPts val="0"/>
              </a:spcBef>
              <a:spcAft>
                <a:spcPts val="400"/>
              </a:spcAft>
            </a:pPr>
            <a:r>
              <a:rPr sz="3000" b="1">
                <a:solidFill>
                  <a:srgbClr val="FFFFFF"/>
                </a:solidFill>
                <a:latin typeface="Calibri"/>
              </a:rPr>
              <a:t>50–75%</a:t>
            </a:r>
          </a:p>
        </p:txBody>
      </p:sp>
      <p:sp>
        <p:nvSpPr>
          <p:cNvPr id="22" name="TextBox 21"/>
          <p:cNvSpPr txBox="1"/>
          <p:nvPr/>
        </p:nvSpPr>
        <p:spPr>
          <a:xfrm>
            <a:off x="9372600" y="2971800"/>
            <a:ext cx="1965960" cy="548640"/>
          </a:xfrm>
          <a:prstGeom prst="rect">
            <a:avLst/>
          </a:prstGeom>
          <a:noFill/>
        </p:spPr>
        <p:txBody>
          <a:bodyPr wrap="square" anchor="t" lIns="0" rIns="0" tIns="0" bIns="0">
            <a:spAutoFit/>
          </a:bodyPr>
          <a:lstStyle/>
          <a:p>
            <a:pPr algn="ctr">
              <a:lnSpc>
                <a:spcPct val="100000"/>
              </a:lnSpc>
              <a:spcBef>
                <a:spcPts val="0"/>
              </a:spcBef>
              <a:spcAft>
                <a:spcPts val="400"/>
              </a:spcAft>
            </a:pPr>
            <a:r>
              <a:rPr sz="1250" b="0">
                <a:solidFill>
                  <a:srgbClr val="DCE6F0"/>
                </a:solidFill>
                <a:latin typeface="Calibri"/>
              </a:rPr>
              <a:t>brine volume cut*</a:t>
            </a:r>
          </a:p>
        </p:txBody>
      </p:sp>
      <p:sp>
        <p:nvSpPr>
          <p:cNvPr id="23" name="Rectangle 22"/>
          <p:cNvSpPr/>
          <p:nvPr/>
        </p:nvSpPr>
        <p:spPr>
          <a:xfrm>
            <a:off x="777240" y="3977639"/>
            <a:ext cx="10607040" cy="1600200"/>
          </a:xfrm>
          <a:prstGeom prst="rect">
            <a:avLst/>
          </a:prstGeom>
          <a:solidFill>
            <a:srgbClr val="E8F0F7"/>
          </a:solidFill>
          <a:ln w="15875">
            <a:solidFill>
              <a:srgbClr val="2C7FB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777240" y="3977639"/>
            <a:ext cx="128016" cy="160020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143000" y="4160519"/>
            <a:ext cx="10058400" cy="36576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THE COMPOUNDING WIN</a:t>
            </a:r>
          </a:p>
        </p:txBody>
      </p:sp>
      <p:sp>
        <p:nvSpPr>
          <p:cNvPr id="26" name="TextBox 25"/>
          <p:cNvSpPr txBox="1"/>
          <p:nvPr/>
        </p:nvSpPr>
        <p:spPr>
          <a:xfrm>
            <a:off x="1143000" y="4526279"/>
            <a:ext cx="10058400" cy="960120"/>
          </a:xfrm>
          <a:prstGeom prst="rect">
            <a:avLst/>
          </a:prstGeom>
          <a:noFill/>
        </p:spPr>
        <p:txBody>
          <a:bodyPr wrap="square" anchor="t" lIns="0" rIns="0" tIns="0" bIns="0">
            <a:spAutoFit/>
          </a:bodyPr>
          <a:lstStyle/>
          <a:p>
            <a:pPr algn="l">
              <a:lnSpc>
                <a:spcPct val="112000"/>
              </a:lnSpc>
              <a:spcBef>
                <a:spcPts val="0"/>
              </a:spcBef>
              <a:spcAft>
                <a:spcPts val="400"/>
              </a:spcAft>
            </a:pPr>
            <a:r>
              <a:rPr sz="1400" b="0">
                <a:solidFill>
                  <a:srgbClr val="222A33"/>
                </a:solidFill>
                <a:latin typeface="Calibri"/>
              </a:rPr>
              <a:t>Cleaner feed lets high-recovery RO push overall water recovery from roughly </a:t>
            </a:r>
            <a:r>
              <a:rPr sz="1400" b="1">
                <a:solidFill>
                  <a:srgbClr val="1F3A5F"/>
                </a:solidFill>
                <a:latin typeface="Calibri"/>
              </a:rPr>
              <a:t>75–80% toward 90–95%</a:t>
            </a:r>
            <a:r>
              <a:rPr sz="1400" b="0">
                <a:solidFill>
                  <a:srgbClr val="222A33"/>
                </a:solidFill>
                <a:latin typeface="Calibri"/>
              </a:rPr>
              <a:t> — shrinking brine, disposal cost, and freshwater draw at the same time.</a:t>
            </a:r>
          </a:p>
        </p:txBody>
      </p:sp>
      <p:sp>
        <p:nvSpPr>
          <p:cNvPr id="27" name="TextBox 26"/>
          <p:cNvSpPr txBox="1"/>
          <p:nvPr/>
        </p:nvSpPr>
        <p:spPr>
          <a:xfrm>
            <a:off x="777240" y="5852160"/>
            <a:ext cx="10607040" cy="365760"/>
          </a:xfrm>
          <a:prstGeom prst="rect">
            <a:avLst/>
          </a:prstGeom>
          <a:noFill/>
        </p:spPr>
        <p:txBody>
          <a:bodyPr wrap="square" anchor="t" lIns="0" rIns="0" tIns="0" bIns="0">
            <a:spAutoFit/>
          </a:bodyPr>
          <a:lstStyle/>
          <a:p>
            <a:pPr algn="l">
              <a:lnSpc>
                <a:spcPct val="100000"/>
              </a:lnSpc>
              <a:spcBef>
                <a:spcPts val="0"/>
              </a:spcBef>
              <a:spcAft>
                <a:spcPts val="400"/>
              </a:spcAft>
            </a:pPr>
            <a:r>
              <a:rPr sz="1000" b="0" i="1">
                <a:solidFill>
                  <a:srgbClr val="535F6B"/>
                </a:solidFill>
                <a:latin typeface="Calibri"/>
              </a:rPr>
              <a:t>*With downstream high-recovery or closed-circuit RO. All values are expected, bench- and pilot-based ranges; site-specific.</a:t>
            </a:r>
          </a:p>
        </p:txBody>
      </p:sp>
      <p:sp>
        <p:nvSpPr>
          <p:cNvPr id="28" name="Rectangle 27"/>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30" name="TextBox 29"/>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PROOF</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What we can already show</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Rectangle 7"/>
          <p:cNvSpPr/>
          <p:nvPr/>
        </p:nvSpPr>
        <p:spPr>
          <a:xfrm>
            <a:off x="731520" y="1554480"/>
            <a:ext cx="10698480" cy="178308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143000" y="1874520"/>
            <a:ext cx="822960" cy="1097280"/>
          </a:xfrm>
          <a:prstGeom prst="rect">
            <a:avLst/>
          </a:prstGeom>
          <a:noFill/>
        </p:spPr>
        <p:txBody>
          <a:bodyPr wrap="square" anchor="ctr" lIns="0" rIns="0" tIns="0" bIns="0">
            <a:spAutoFit/>
          </a:bodyPr>
          <a:lstStyle/>
          <a:p>
            <a:pPr algn="l">
              <a:lnSpc>
                <a:spcPct val="100000"/>
              </a:lnSpc>
              <a:spcBef>
                <a:spcPts val="0"/>
              </a:spcBef>
              <a:spcAft>
                <a:spcPts val="400"/>
              </a:spcAft>
            </a:pPr>
            <a:r>
              <a:rPr sz="4400" b="1">
                <a:solidFill>
                  <a:srgbClr val="9FC0DD"/>
                </a:solidFill>
                <a:latin typeface="Calibri"/>
              </a:rPr>
              <a:t>8×</a:t>
            </a:r>
          </a:p>
        </p:txBody>
      </p:sp>
      <p:sp>
        <p:nvSpPr>
          <p:cNvPr id="10" name="TextBox 9"/>
          <p:cNvSpPr txBox="1"/>
          <p:nvPr/>
        </p:nvSpPr>
        <p:spPr>
          <a:xfrm>
            <a:off x="2286000" y="1810512"/>
            <a:ext cx="8778240" cy="411480"/>
          </a:xfrm>
          <a:prstGeom prst="rect">
            <a:avLst/>
          </a:prstGeom>
          <a:noFill/>
        </p:spPr>
        <p:txBody>
          <a:bodyPr wrap="square" anchor="t" lIns="0" rIns="0" tIns="0" bIns="0">
            <a:spAutoFit/>
          </a:bodyPr>
          <a:lstStyle/>
          <a:p>
            <a:pPr algn="l">
              <a:lnSpc>
                <a:spcPct val="100000"/>
              </a:lnSpc>
              <a:spcBef>
                <a:spcPts val="0"/>
              </a:spcBef>
              <a:spcAft>
                <a:spcPts val="400"/>
              </a:spcAft>
            </a:pPr>
            <a:r>
              <a:rPr sz="1700" b="1">
                <a:solidFill>
                  <a:srgbClr val="FFFFFF"/>
                </a:solidFill>
                <a:latin typeface="Calibri"/>
              </a:rPr>
              <a:t>Independent third-party bench testing</a:t>
            </a:r>
          </a:p>
        </p:txBody>
      </p:sp>
      <p:sp>
        <p:nvSpPr>
          <p:cNvPr id="11" name="TextBox 10"/>
          <p:cNvSpPr txBox="1"/>
          <p:nvPr/>
        </p:nvSpPr>
        <p:spPr>
          <a:xfrm>
            <a:off x="2286000" y="2267712"/>
            <a:ext cx="8778240" cy="960120"/>
          </a:xfrm>
          <a:prstGeom prst="rect">
            <a:avLst/>
          </a:prstGeom>
          <a:noFill/>
        </p:spPr>
        <p:txBody>
          <a:bodyPr wrap="square" anchor="t" lIns="0" rIns="0" tIns="0" bIns="0">
            <a:spAutoFit/>
          </a:bodyPr>
          <a:lstStyle/>
          <a:p>
            <a:pPr algn="l">
              <a:lnSpc>
                <a:spcPct val="108000"/>
              </a:lnSpc>
              <a:spcBef>
                <a:spcPts val="0"/>
              </a:spcBef>
              <a:spcAft>
                <a:spcPts val="400"/>
              </a:spcAft>
            </a:pPr>
            <a:r>
              <a:rPr sz="1300" b="0">
                <a:solidFill>
                  <a:srgbClr val="CDD9E6"/>
                </a:solidFill>
                <a:latin typeface="Calibri"/>
              </a:rPr>
              <a:t>In independent bench-scale column testing, adding CAST ahead of ion exchange extended run length by more than eight times before breakthrough and measurably reduced column fouling. Longer runs cut media replacement — the single largest recurring cost.</a:t>
            </a:r>
          </a:p>
        </p:txBody>
      </p:sp>
      <p:sp>
        <p:nvSpPr>
          <p:cNvPr id="12" name="Rectangle 11"/>
          <p:cNvSpPr/>
          <p:nvPr/>
        </p:nvSpPr>
        <p:spPr>
          <a:xfrm>
            <a:off x="731520" y="3611880"/>
            <a:ext cx="5230368" cy="214884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731520" y="3611880"/>
            <a:ext cx="5230368" cy="1097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097280" y="3977640"/>
            <a:ext cx="4498848" cy="457200"/>
          </a:xfrm>
          <a:prstGeom prst="rect">
            <a:avLst/>
          </a:prstGeom>
          <a:noFill/>
        </p:spPr>
        <p:txBody>
          <a:bodyPr wrap="square" anchor="t" lIns="0" rIns="0" tIns="0" bIns="0">
            <a:spAutoFit/>
          </a:bodyPr>
          <a:lstStyle/>
          <a:p>
            <a:pPr algn="l">
              <a:lnSpc>
                <a:spcPct val="100000"/>
              </a:lnSpc>
              <a:spcBef>
                <a:spcPts val="0"/>
              </a:spcBef>
              <a:spcAft>
                <a:spcPts val="400"/>
              </a:spcAft>
            </a:pPr>
            <a:r>
              <a:rPr sz="1600" b="1">
                <a:solidFill>
                  <a:srgbClr val="1F3A5F"/>
                </a:solidFill>
                <a:latin typeface="Calibri"/>
              </a:rPr>
              <a:t>Protected technology</a:t>
            </a:r>
          </a:p>
        </p:txBody>
      </p:sp>
      <p:sp>
        <p:nvSpPr>
          <p:cNvPr id="15" name="TextBox 14"/>
          <p:cNvSpPr txBox="1"/>
          <p:nvPr/>
        </p:nvSpPr>
        <p:spPr>
          <a:xfrm>
            <a:off x="1097280" y="4526280"/>
            <a:ext cx="4498848" cy="1097280"/>
          </a:xfrm>
          <a:prstGeom prst="rect">
            <a:avLst/>
          </a:prstGeom>
          <a:noFill/>
        </p:spPr>
        <p:txBody>
          <a:bodyPr wrap="square" anchor="t" lIns="0" rIns="0" tIns="0" bIns="0">
            <a:spAutoFit/>
          </a:bodyPr>
          <a:lstStyle/>
          <a:p>
            <a:pPr algn="l">
              <a:lnSpc>
                <a:spcPct val="110000"/>
              </a:lnSpc>
              <a:spcBef>
                <a:spcPts val="0"/>
              </a:spcBef>
              <a:spcAft>
                <a:spcPts val="400"/>
              </a:spcAft>
            </a:pPr>
            <a:r>
              <a:rPr sz="1300" b="0">
                <a:solidFill>
                  <a:srgbClr val="535F6B"/>
                </a:solidFill>
                <a:latin typeface="Calibri"/>
              </a:rPr>
              <a:t>United States non-provisional and Patent Cooperation Treaty (PCT) applications filed February 19, 2026.</a:t>
            </a:r>
          </a:p>
        </p:txBody>
      </p:sp>
      <p:sp>
        <p:nvSpPr>
          <p:cNvPr id="16" name="Rectangle 15"/>
          <p:cNvSpPr/>
          <p:nvPr/>
        </p:nvSpPr>
        <p:spPr>
          <a:xfrm>
            <a:off x="6199632" y="3611880"/>
            <a:ext cx="5230368" cy="214884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6199632" y="3611880"/>
            <a:ext cx="5230368" cy="1097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565392" y="3977640"/>
            <a:ext cx="4498848" cy="457200"/>
          </a:xfrm>
          <a:prstGeom prst="rect">
            <a:avLst/>
          </a:prstGeom>
          <a:noFill/>
        </p:spPr>
        <p:txBody>
          <a:bodyPr wrap="square" anchor="t" lIns="0" rIns="0" tIns="0" bIns="0">
            <a:spAutoFit/>
          </a:bodyPr>
          <a:lstStyle/>
          <a:p>
            <a:pPr algn="l">
              <a:lnSpc>
                <a:spcPct val="100000"/>
              </a:lnSpc>
              <a:spcBef>
                <a:spcPts val="0"/>
              </a:spcBef>
              <a:spcAft>
                <a:spcPts val="400"/>
              </a:spcAft>
            </a:pPr>
            <a:r>
              <a:rPr sz="1600" b="1">
                <a:solidFill>
                  <a:srgbClr val="1F3A5F"/>
                </a:solidFill>
                <a:latin typeface="Calibri"/>
              </a:rPr>
              <a:t>Real pilots underway</a:t>
            </a:r>
          </a:p>
        </p:txBody>
      </p:sp>
      <p:sp>
        <p:nvSpPr>
          <p:cNvPr id="19" name="TextBox 18"/>
          <p:cNvSpPr txBox="1"/>
          <p:nvPr/>
        </p:nvSpPr>
        <p:spPr>
          <a:xfrm>
            <a:off x="6565392" y="4526280"/>
            <a:ext cx="4498848" cy="1097280"/>
          </a:xfrm>
          <a:prstGeom prst="rect">
            <a:avLst/>
          </a:prstGeom>
          <a:noFill/>
        </p:spPr>
        <p:txBody>
          <a:bodyPr wrap="square" anchor="t" lIns="0" rIns="0" tIns="0" bIns="0">
            <a:spAutoFit/>
          </a:bodyPr>
          <a:lstStyle/>
          <a:p>
            <a:pPr algn="l">
              <a:lnSpc>
                <a:spcPct val="110000"/>
              </a:lnSpc>
              <a:spcBef>
                <a:spcPts val="0"/>
              </a:spcBef>
              <a:spcAft>
                <a:spcPts val="400"/>
              </a:spcAft>
            </a:pPr>
            <a:r>
              <a:rPr sz="1300" b="0">
                <a:solidFill>
                  <a:srgbClr val="535F6B"/>
                </a:solidFill>
                <a:latin typeface="Calibri"/>
              </a:rPr>
              <a:t>Paid pilots are running now across municipal and industrial settings, with third-party performance testing completed.</a:t>
            </a:r>
          </a:p>
        </p:txBody>
      </p:sp>
      <p:sp>
        <p:nvSpPr>
          <p:cNvPr id="20" name="TextBox 19"/>
          <p:cNvSpPr txBox="1"/>
          <p:nvPr/>
        </p:nvSpPr>
        <p:spPr>
          <a:xfrm>
            <a:off x="731520" y="5943600"/>
            <a:ext cx="10698480" cy="365760"/>
          </a:xfrm>
          <a:prstGeom prst="rect">
            <a:avLst/>
          </a:prstGeom>
          <a:noFill/>
        </p:spPr>
        <p:txBody>
          <a:bodyPr wrap="square" anchor="t" lIns="0" rIns="0" tIns="0" bIns="0">
            <a:spAutoFit/>
          </a:bodyPr>
          <a:lstStyle/>
          <a:p>
            <a:pPr algn="l">
              <a:lnSpc>
                <a:spcPct val="100000"/>
              </a:lnSpc>
              <a:spcBef>
                <a:spcPts val="0"/>
              </a:spcBef>
              <a:spcAft>
                <a:spcPts val="400"/>
              </a:spcAft>
            </a:pPr>
            <a:r>
              <a:rPr sz="1050" b="1">
                <a:solidFill>
                  <a:srgbClr val="2C7FB8"/>
                </a:solidFill>
                <a:latin typeface="Calibri"/>
              </a:rPr>
              <a:t>Proof of the fouling and run-length mechanism that also drives water recovery.</a:t>
            </a:r>
          </a:p>
        </p:txBody>
      </p:sp>
      <p:sp>
        <p:nvSpPr>
          <p:cNvPr id="21" name="Rectangle 20"/>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23" name="TextBox 22"/>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1704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 y="384048"/>
            <a:ext cx="128016" cy="566928"/>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74320"/>
            <a:ext cx="10789920" cy="274320"/>
          </a:xfrm>
          <a:prstGeom prst="rect">
            <a:avLst/>
          </a:prstGeom>
          <a:noFill/>
        </p:spPr>
        <p:txBody>
          <a:bodyPr wrap="square" anchor="t" lIns="0" rIns="0" tIns="0" bIns="0">
            <a:spAutoFit/>
          </a:bodyPr>
          <a:lstStyle/>
          <a:p>
            <a:pPr algn="l">
              <a:lnSpc>
                <a:spcPct val="100000"/>
              </a:lnSpc>
              <a:spcBef>
                <a:spcPts val="0"/>
              </a:spcBef>
              <a:spcAft>
                <a:spcPts val="400"/>
              </a:spcAft>
            </a:pPr>
            <a:r>
              <a:rPr sz="1200" b="1">
                <a:solidFill>
                  <a:srgbClr val="2C7FB8"/>
                </a:solidFill>
                <a:latin typeface="Calibri"/>
              </a:rPr>
              <a:t>THE MODEL</a:t>
            </a:r>
          </a:p>
        </p:txBody>
      </p:sp>
      <p:sp>
        <p:nvSpPr>
          <p:cNvPr id="5" name="TextBox 4"/>
          <p:cNvSpPr txBox="1"/>
          <p:nvPr/>
        </p:nvSpPr>
        <p:spPr>
          <a:xfrm>
            <a:off x="731520" y="512064"/>
            <a:ext cx="10881360" cy="566928"/>
          </a:xfrm>
          <a:prstGeom prst="rect">
            <a:avLst/>
          </a:prstGeom>
          <a:noFill/>
        </p:spPr>
        <p:txBody>
          <a:bodyPr wrap="square" anchor="ctr" lIns="0" rIns="0" tIns="0" bIns="0">
            <a:spAutoFit/>
          </a:bodyPr>
          <a:lstStyle/>
          <a:p>
            <a:pPr algn="l">
              <a:lnSpc>
                <a:spcPct val="100000"/>
              </a:lnSpc>
              <a:spcBef>
                <a:spcPts val="0"/>
              </a:spcBef>
              <a:spcAft>
                <a:spcPts val="400"/>
              </a:spcAft>
            </a:pPr>
            <a:r>
              <a:rPr sz="2700" b="1">
                <a:solidFill>
                  <a:srgbClr val="1F3A5F"/>
                </a:solidFill>
                <a:latin typeface="Calibri"/>
              </a:rPr>
              <a:t>A low-risk way to adopt it</a:t>
            </a:r>
          </a:p>
        </p:txBody>
      </p:sp>
      <p:sp>
        <p:nvSpPr>
          <p:cNvPr id="6" name="Rectangle 5"/>
          <p:cNvSpPr/>
          <p:nvPr/>
        </p:nvSpPr>
        <p:spPr>
          <a:xfrm>
            <a:off x="731520" y="1060704"/>
            <a:ext cx="10698480" cy="17780"/>
          </a:xfrm>
          <a:prstGeom prst="rect">
            <a:avLst/>
          </a:prstGeom>
          <a:solidFill>
            <a:srgbClr val="D6DE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08415" y="310896"/>
            <a:ext cx="2926080" cy="365760"/>
          </a:xfrm>
          <a:prstGeom prst="rect">
            <a:avLst/>
          </a:prstGeom>
          <a:noFill/>
        </p:spPr>
        <p:txBody>
          <a:bodyPr wrap="square" anchor="t" lIns="0" rIns="0" tIns="0" bIns="0">
            <a:spAutoFit/>
          </a:bodyPr>
          <a:lstStyle/>
          <a:p>
            <a:pPr algn="r">
              <a:lnSpc>
                <a:spcPct val="100000"/>
              </a:lnSpc>
              <a:spcBef>
                <a:spcPts val="0"/>
              </a:spcBef>
              <a:spcAft>
                <a:spcPts val="400"/>
              </a:spcAft>
            </a:pPr>
            <a:r>
              <a:rPr sz="1200" b="1">
                <a:solidFill>
                  <a:srgbClr val="1F3A5F"/>
                </a:solidFill>
                <a:latin typeface="Calibri"/>
              </a:rPr>
              <a:t>FLOTRATION </a:t>
            </a:r>
            <a:r>
              <a:rPr sz="1200" b="1">
                <a:solidFill>
                  <a:srgbClr val="2C7FB8"/>
                </a:solidFill>
                <a:latin typeface="Calibri"/>
              </a:rPr>
              <a:t>TECHNOLOGIES</a:t>
            </a:r>
          </a:p>
        </p:txBody>
      </p:sp>
      <p:sp>
        <p:nvSpPr>
          <p:cNvPr id="8" name="Rectangle 7"/>
          <p:cNvSpPr/>
          <p:nvPr/>
        </p:nvSpPr>
        <p:spPr>
          <a:xfrm>
            <a:off x="731520" y="1691640"/>
            <a:ext cx="3429000" cy="310896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731520" y="1691640"/>
            <a:ext cx="109728" cy="310896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97280" y="2103120"/>
            <a:ext cx="2788920" cy="365760"/>
          </a:xfrm>
          <a:prstGeom prst="rect">
            <a:avLst/>
          </a:prstGeom>
          <a:noFill/>
        </p:spPr>
        <p:txBody>
          <a:bodyPr wrap="square" anchor="t" lIns="0" rIns="0" tIns="0" bIns="0">
            <a:spAutoFit/>
          </a:bodyPr>
          <a:lstStyle/>
          <a:p>
            <a:pPr algn="l">
              <a:lnSpc>
                <a:spcPct val="100000"/>
              </a:lnSpc>
              <a:spcBef>
                <a:spcPts val="0"/>
              </a:spcBef>
              <a:spcAft>
                <a:spcPts val="400"/>
              </a:spcAft>
            </a:pPr>
            <a:r>
              <a:rPr sz="2600" b="1">
                <a:solidFill>
                  <a:srgbClr val="B9C7D3"/>
                </a:solidFill>
                <a:latin typeface="Calibri"/>
              </a:rPr>
              <a:t>01</a:t>
            </a:r>
          </a:p>
        </p:txBody>
      </p:sp>
      <p:sp>
        <p:nvSpPr>
          <p:cNvPr id="11" name="TextBox 10"/>
          <p:cNvSpPr txBox="1"/>
          <p:nvPr/>
        </p:nvSpPr>
        <p:spPr>
          <a:xfrm>
            <a:off x="1097280" y="2743200"/>
            <a:ext cx="2788920" cy="548640"/>
          </a:xfrm>
          <a:prstGeom prst="rect">
            <a:avLst/>
          </a:prstGeom>
          <a:noFill/>
        </p:spPr>
        <p:txBody>
          <a:bodyPr wrap="square" anchor="t" lIns="0" rIns="0" tIns="0" bIns="0">
            <a:spAutoFit/>
          </a:bodyPr>
          <a:lstStyle/>
          <a:p>
            <a:pPr algn="l">
              <a:lnSpc>
                <a:spcPct val="100000"/>
              </a:lnSpc>
              <a:spcBef>
                <a:spcPts val="0"/>
              </a:spcBef>
              <a:spcAft>
                <a:spcPts val="400"/>
              </a:spcAft>
            </a:pPr>
            <a:r>
              <a:rPr sz="1700" b="1">
                <a:solidFill>
                  <a:srgbClr val="1F3A5F"/>
                </a:solidFill>
                <a:latin typeface="Calibri"/>
              </a:rPr>
              <a:t>Water as a service</a:t>
            </a:r>
          </a:p>
        </p:txBody>
      </p:sp>
      <p:sp>
        <p:nvSpPr>
          <p:cNvPr id="12" name="TextBox 11"/>
          <p:cNvSpPr txBox="1"/>
          <p:nvPr/>
        </p:nvSpPr>
        <p:spPr>
          <a:xfrm>
            <a:off x="1097280" y="3383280"/>
            <a:ext cx="2788920" cy="1188720"/>
          </a:xfrm>
          <a:prstGeom prst="rect">
            <a:avLst/>
          </a:prstGeom>
          <a:noFill/>
        </p:spPr>
        <p:txBody>
          <a:bodyPr wrap="square" anchor="t" lIns="0" rIns="0" tIns="0" bIns="0">
            <a:spAutoFit/>
          </a:bodyPr>
          <a:lstStyle/>
          <a:p>
            <a:pPr algn="l">
              <a:lnSpc>
                <a:spcPct val="110000"/>
              </a:lnSpc>
              <a:spcBef>
                <a:spcPts val="0"/>
              </a:spcBef>
              <a:spcAft>
                <a:spcPts val="400"/>
              </a:spcAft>
            </a:pPr>
            <a:r>
              <a:rPr sz="1300" b="0">
                <a:solidFill>
                  <a:srgbClr val="535F6B"/>
                </a:solidFill>
                <a:latin typeface="Calibri"/>
              </a:rPr>
              <a:t>Lease-plus-usage, not a capital purchase. Spending moves to the operating budget.</a:t>
            </a:r>
          </a:p>
        </p:txBody>
      </p:sp>
      <p:sp>
        <p:nvSpPr>
          <p:cNvPr id="13" name="Rectangle 12"/>
          <p:cNvSpPr/>
          <p:nvPr/>
        </p:nvSpPr>
        <p:spPr>
          <a:xfrm>
            <a:off x="4480560" y="1691640"/>
            <a:ext cx="3429000" cy="310896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4480560" y="1691640"/>
            <a:ext cx="109728" cy="310896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846320" y="2103120"/>
            <a:ext cx="2788920" cy="365760"/>
          </a:xfrm>
          <a:prstGeom prst="rect">
            <a:avLst/>
          </a:prstGeom>
          <a:noFill/>
        </p:spPr>
        <p:txBody>
          <a:bodyPr wrap="square" anchor="t" lIns="0" rIns="0" tIns="0" bIns="0">
            <a:spAutoFit/>
          </a:bodyPr>
          <a:lstStyle/>
          <a:p>
            <a:pPr algn="l">
              <a:lnSpc>
                <a:spcPct val="100000"/>
              </a:lnSpc>
              <a:spcBef>
                <a:spcPts val="0"/>
              </a:spcBef>
              <a:spcAft>
                <a:spcPts val="400"/>
              </a:spcAft>
            </a:pPr>
            <a:r>
              <a:rPr sz="2600" b="1">
                <a:solidFill>
                  <a:srgbClr val="B9C7D3"/>
                </a:solidFill>
                <a:latin typeface="Calibri"/>
              </a:rPr>
              <a:t>02</a:t>
            </a:r>
          </a:p>
        </p:txBody>
      </p:sp>
      <p:sp>
        <p:nvSpPr>
          <p:cNvPr id="16" name="TextBox 15"/>
          <p:cNvSpPr txBox="1"/>
          <p:nvPr/>
        </p:nvSpPr>
        <p:spPr>
          <a:xfrm>
            <a:off x="4846320" y="2743200"/>
            <a:ext cx="2788920" cy="548640"/>
          </a:xfrm>
          <a:prstGeom prst="rect">
            <a:avLst/>
          </a:prstGeom>
          <a:noFill/>
        </p:spPr>
        <p:txBody>
          <a:bodyPr wrap="square" anchor="t" lIns="0" rIns="0" tIns="0" bIns="0">
            <a:spAutoFit/>
          </a:bodyPr>
          <a:lstStyle/>
          <a:p>
            <a:pPr algn="l">
              <a:lnSpc>
                <a:spcPct val="100000"/>
              </a:lnSpc>
              <a:spcBef>
                <a:spcPts val="0"/>
              </a:spcBef>
              <a:spcAft>
                <a:spcPts val="400"/>
              </a:spcAft>
            </a:pPr>
            <a:r>
              <a:rPr sz="1700" b="1">
                <a:solidFill>
                  <a:srgbClr val="1F3A5F"/>
                </a:solidFill>
                <a:latin typeface="Calibri"/>
              </a:rPr>
              <a:t>Pilot first</a:t>
            </a:r>
          </a:p>
        </p:txBody>
      </p:sp>
      <p:sp>
        <p:nvSpPr>
          <p:cNvPr id="17" name="TextBox 16"/>
          <p:cNvSpPr txBox="1"/>
          <p:nvPr/>
        </p:nvSpPr>
        <p:spPr>
          <a:xfrm>
            <a:off x="4846320" y="3383280"/>
            <a:ext cx="2788920" cy="1188720"/>
          </a:xfrm>
          <a:prstGeom prst="rect">
            <a:avLst/>
          </a:prstGeom>
          <a:noFill/>
        </p:spPr>
        <p:txBody>
          <a:bodyPr wrap="square" anchor="t" lIns="0" rIns="0" tIns="0" bIns="0">
            <a:spAutoFit/>
          </a:bodyPr>
          <a:lstStyle/>
          <a:p>
            <a:pPr algn="l">
              <a:lnSpc>
                <a:spcPct val="110000"/>
              </a:lnSpc>
              <a:spcBef>
                <a:spcPts val="0"/>
              </a:spcBef>
              <a:spcAft>
                <a:spcPts val="400"/>
              </a:spcAft>
            </a:pPr>
            <a:r>
              <a:rPr sz="1300" b="0">
                <a:solidFill>
                  <a:srgbClr val="535F6B"/>
                </a:solidFill>
                <a:latin typeface="Calibri"/>
              </a:rPr>
              <a:t>We prove CAST on your actual water before any scale commitment is made.</a:t>
            </a:r>
          </a:p>
        </p:txBody>
      </p:sp>
      <p:sp>
        <p:nvSpPr>
          <p:cNvPr id="18" name="Rectangle 17"/>
          <p:cNvSpPr/>
          <p:nvPr/>
        </p:nvSpPr>
        <p:spPr>
          <a:xfrm>
            <a:off x="8229600" y="1691640"/>
            <a:ext cx="3429000" cy="3108960"/>
          </a:xfrm>
          <a:prstGeom prst="rect">
            <a:avLst/>
          </a:prstGeom>
          <a:solidFill>
            <a:srgbClr val="F2F5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8229600" y="1691640"/>
            <a:ext cx="109728" cy="3108960"/>
          </a:xfrm>
          <a:prstGeom prst="rect">
            <a:avLst/>
          </a:prstGeom>
          <a:solidFill>
            <a:srgbClr val="2C7F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595360" y="2103120"/>
            <a:ext cx="2788920" cy="365760"/>
          </a:xfrm>
          <a:prstGeom prst="rect">
            <a:avLst/>
          </a:prstGeom>
          <a:noFill/>
        </p:spPr>
        <p:txBody>
          <a:bodyPr wrap="square" anchor="t" lIns="0" rIns="0" tIns="0" bIns="0">
            <a:spAutoFit/>
          </a:bodyPr>
          <a:lstStyle/>
          <a:p>
            <a:pPr algn="l">
              <a:lnSpc>
                <a:spcPct val="100000"/>
              </a:lnSpc>
              <a:spcBef>
                <a:spcPts val="0"/>
              </a:spcBef>
              <a:spcAft>
                <a:spcPts val="400"/>
              </a:spcAft>
            </a:pPr>
            <a:r>
              <a:rPr sz="2600" b="1">
                <a:solidFill>
                  <a:srgbClr val="B9C7D3"/>
                </a:solidFill>
                <a:latin typeface="Calibri"/>
              </a:rPr>
              <a:t>03</a:t>
            </a:r>
          </a:p>
        </p:txBody>
      </p:sp>
      <p:sp>
        <p:nvSpPr>
          <p:cNvPr id="21" name="TextBox 20"/>
          <p:cNvSpPr txBox="1"/>
          <p:nvPr/>
        </p:nvSpPr>
        <p:spPr>
          <a:xfrm>
            <a:off x="8595360" y="2743200"/>
            <a:ext cx="2788920" cy="548640"/>
          </a:xfrm>
          <a:prstGeom prst="rect">
            <a:avLst/>
          </a:prstGeom>
          <a:noFill/>
        </p:spPr>
        <p:txBody>
          <a:bodyPr wrap="square" anchor="t" lIns="0" rIns="0" tIns="0" bIns="0">
            <a:spAutoFit/>
          </a:bodyPr>
          <a:lstStyle/>
          <a:p>
            <a:pPr algn="l">
              <a:lnSpc>
                <a:spcPct val="100000"/>
              </a:lnSpc>
              <a:spcBef>
                <a:spcPts val="0"/>
              </a:spcBef>
              <a:spcAft>
                <a:spcPts val="400"/>
              </a:spcAft>
            </a:pPr>
            <a:r>
              <a:rPr sz="1700" b="1">
                <a:solidFill>
                  <a:srgbClr val="1F3A5F"/>
                </a:solidFill>
                <a:latin typeface="Calibri"/>
              </a:rPr>
              <a:t>Modular and scalable</a:t>
            </a:r>
          </a:p>
        </p:txBody>
      </p:sp>
      <p:sp>
        <p:nvSpPr>
          <p:cNvPr id="22" name="TextBox 21"/>
          <p:cNvSpPr txBox="1"/>
          <p:nvPr/>
        </p:nvSpPr>
        <p:spPr>
          <a:xfrm>
            <a:off x="8595360" y="3383280"/>
            <a:ext cx="2788920" cy="1188720"/>
          </a:xfrm>
          <a:prstGeom prst="rect">
            <a:avLst/>
          </a:prstGeom>
          <a:noFill/>
        </p:spPr>
        <p:txBody>
          <a:bodyPr wrap="square" anchor="t" lIns="0" rIns="0" tIns="0" bIns="0">
            <a:spAutoFit/>
          </a:bodyPr>
          <a:lstStyle/>
          <a:p>
            <a:pPr algn="l">
              <a:lnSpc>
                <a:spcPct val="110000"/>
              </a:lnSpc>
              <a:spcBef>
                <a:spcPts val="0"/>
              </a:spcBef>
              <a:spcAft>
                <a:spcPts val="400"/>
              </a:spcAft>
            </a:pPr>
            <a:r>
              <a:rPr sz="1300" b="0">
                <a:solidFill>
                  <a:srgbClr val="535F6B"/>
                </a:solidFill>
                <a:latin typeface="Calibri"/>
              </a:rPr>
              <a:t>Start with one unit; add capacity as results justify. Phased or distributed as needed.</a:t>
            </a:r>
          </a:p>
        </p:txBody>
      </p:sp>
      <p:sp>
        <p:nvSpPr>
          <p:cNvPr id="23" name="Rectangle 22"/>
          <p:cNvSpPr/>
          <p:nvPr/>
        </p:nvSpPr>
        <p:spPr>
          <a:xfrm>
            <a:off x="731520" y="5120640"/>
            <a:ext cx="10698480" cy="86868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1005840" y="5120640"/>
            <a:ext cx="10149840" cy="868680"/>
          </a:xfrm>
          <a:prstGeom prst="rect">
            <a:avLst/>
          </a:prstGeom>
          <a:noFill/>
        </p:spPr>
        <p:txBody>
          <a:bodyPr wrap="square" anchor="ctr" lIns="0" rIns="0" tIns="0" bIns="0">
            <a:spAutoFit/>
          </a:bodyPr>
          <a:lstStyle/>
          <a:p>
            <a:pPr algn="l">
              <a:lnSpc>
                <a:spcPct val="100000"/>
              </a:lnSpc>
              <a:spcBef>
                <a:spcPts val="0"/>
              </a:spcBef>
              <a:spcAft>
                <a:spcPts val="400"/>
              </a:spcAft>
            </a:pPr>
            <a:r>
              <a:rPr sz="1500" b="1">
                <a:solidFill>
                  <a:srgbClr val="FFFFFF"/>
                </a:solidFill>
                <a:latin typeface="Calibri"/>
              </a:rPr>
              <a:t>You are not buying a plant. You are testing a unit on one stream — with the numbers to justify each next step.</a:t>
            </a:r>
          </a:p>
        </p:txBody>
      </p:sp>
      <p:sp>
        <p:nvSpPr>
          <p:cNvPr id="25" name="Rectangle 24"/>
          <p:cNvSpPr/>
          <p:nvPr/>
        </p:nvSpPr>
        <p:spPr>
          <a:xfrm>
            <a:off x="0" y="6473952"/>
            <a:ext cx="12191695" cy="384048"/>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457200" y="6492240"/>
            <a:ext cx="10607040" cy="347472"/>
          </a:xfrm>
          <a:prstGeom prst="rect">
            <a:avLst/>
          </a:prstGeom>
          <a:noFill/>
        </p:spPr>
        <p:txBody>
          <a:bodyPr wrap="square" anchor="ctr" lIns="0" rIns="0" tIns="0" bIns="0">
            <a:spAutoFit/>
          </a:bodyPr>
          <a:lstStyle/>
          <a:p>
            <a:pPr algn="l">
              <a:lnSpc>
                <a:spcPct val="100000"/>
              </a:lnSpc>
              <a:spcBef>
                <a:spcPts val="0"/>
              </a:spcBef>
              <a:spcAft>
                <a:spcPts val="400"/>
              </a:spcAft>
            </a:pPr>
            <a:r>
              <a:rPr sz="800" b="0">
                <a:solidFill>
                  <a:srgbClr val="C7D3DF"/>
                </a:solidFill>
                <a:latin typeface="Calibri"/>
              </a:rPr>
              <a:t>Flotration Technologies  ·  Non-confidential overview  ·  Not a technical specification or an offer of terms.</a:t>
            </a:r>
          </a:p>
        </p:txBody>
      </p:sp>
      <p:sp>
        <p:nvSpPr>
          <p:cNvPr id="27" name="TextBox 26"/>
          <p:cNvSpPr txBox="1"/>
          <p:nvPr/>
        </p:nvSpPr>
        <p:spPr>
          <a:xfrm>
            <a:off x="11185855" y="6492240"/>
            <a:ext cx="548640" cy="347472"/>
          </a:xfrm>
          <a:prstGeom prst="rect">
            <a:avLst/>
          </a:prstGeom>
          <a:noFill/>
        </p:spPr>
        <p:txBody>
          <a:bodyPr wrap="square" anchor="ctr" lIns="0" rIns="0" tIns="0" bIns="0">
            <a:spAutoFit/>
          </a:bodyPr>
          <a:lstStyle/>
          <a:p>
            <a:pPr algn="r">
              <a:lnSpc>
                <a:spcPct val="100000"/>
              </a:lnSpc>
              <a:spcBef>
                <a:spcPts val="0"/>
              </a:spcBef>
              <a:spcAft>
                <a:spcPts val="400"/>
              </a:spcAft>
            </a:pPr>
            <a:r>
              <a:rPr sz="800" b="0">
                <a:solidFill>
                  <a:srgbClr val="C7D3DF"/>
                </a:solidFill>
                <a:latin typeface="Calibri"/>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